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0"/>
  </p:notesMasterIdLst>
  <p:handoutMasterIdLst>
    <p:handoutMasterId r:id="rId31"/>
  </p:handoutMasterIdLst>
  <p:sldIdLst>
    <p:sldId id="256" r:id="rId6"/>
    <p:sldId id="264" r:id="rId7"/>
    <p:sldId id="263" r:id="rId8"/>
    <p:sldId id="265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85" r:id="rId17"/>
    <p:sldId id="275" r:id="rId18"/>
    <p:sldId id="276" r:id="rId19"/>
    <p:sldId id="277" r:id="rId20"/>
    <p:sldId id="278" r:id="rId21"/>
    <p:sldId id="279" r:id="rId22"/>
    <p:sldId id="286" r:id="rId23"/>
    <p:sldId id="280" r:id="rId24"/>
    <p:sldId id="281" r:id="rId25"/>
    <p:sldId id="282" r:id="rId26"/>
    <p:sldId id="283" r:id="rId27"/>
    <p:sldId id="284" r:id="rId28"/>
    <p:sldId id="287" r:id="rId29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5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263B"/>
    <a:srgbClr val="717171"/>
    <a:srgbClr val="FFFF00"/>
    <a:srgbClr val="646464"/>
    <a:srgbClr val="9B9B9B"/>
    <a:srgbClr val="EEE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86394" autoAdjust="0"/>
  </p:normalViewPr>
  <p:slideViewPr>
    <p:cSldViewPr snapToGrid="0" showGuides="1">
      <p:cViewPr varScale="1">
        <p:scale>
          <a:sx n="86" d="100"/>
          <a:sy n="86" d="100"/>
        </p:scale>
        <p:origin x="1382" y="67"/>
      </p:cViewPr>
      <p:guideLst>
        <p:guide orient="horz" pos="2160"/>
        <p:guide pos="2880"/>
        <p:guide pos="55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8" d="100"/>
          <a:sy n="178" d="100"/>
        </p:scale>
        <p:origin x="-5776" y="-10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C7F27-3F35-C348-A7B2-F69A620161E2}" type="datetimeFigureOut">
              <a:rPr lang="nl-NL" smtClean="0"/>
              <a:t>3-5-2022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9D320-CCF8-334E-8C41-0A87F0B8CDFB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006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37DD8-B20A-47A6-AA94-FD478FAA3C28}" type="datetimeFigureOut">
              <a:rPr lang="nl-BE" smtClean="0"/>
              <a:pPr/>
              <a:t>3/05/2022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5A0D9C-0CD0-4097-81EC-9B83965EC080}" type="slidenum">
              <a:rPr lang="nl-BE" smtClean="0"/>
              <a:pPr/>
              <a:t>‹#›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67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16000"/>
            <a:ext cx="7416000" cy="20880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1" i="0"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40000"/>
            <a:ext cx="7416000" cy="1655762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9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06F4B0E-C173-469E-AEA9-E19E49E64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7671" y="381233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012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eperen 11"/>
          <p:cNvGrpSpPr/>
          <p:nvPr userDrawn="1"/>
        </p:nvGrpSpPr>
        <p:grpSpPr>
          <a:xfrm>
            <a:off x="288000" y="286525"/>
            <a:ext cx="8553506" cy="6265475"/>
            <a:chOff x="288000" y="288000"/>
            <a:chExt cx="8553506" cy="6265475"/>
          </a:xfrm>
          <a:solidFill>
            <a:srgbClr val="87263B"/>
          </a:solidFill>
        </p:grpSpPr>
        <p:sp>
          <p:nvSpPr>
            <p:cNvPr id="10" name="Rechthoek 9"/>
            <p:cNvSpPr>
              <a:spLocks/>
            </p:cNvSpPr>
            <p:nvPr userDrawn="1"/>
          </p:nvSpPr>
          <p:spPr>
            <a:xfrm>
              <a:off x="288000" y="288000"/>
              <a:ext cx="6767999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1" name="Rechthoekige driehoek 10"/>
            <p:cNvSpPr/>
            <p:nvPr userDrawn="1"/>
          </p:nvSpPr>
          <p:spPr>
            <a:xfrm>
              <a:off x="7056000" y="288000"/>
              <a:ext cx="1785506" cy="6264000"/>
            </a:xfrm>
            <a:prstGeom prst="rtTriangle">
              <a:avLst/>
            </a:prstGeom>
            <a:grpFill/>
            <a:ln>
              <a:solidFill>
                <a:srgbClr val="8726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04000" y="2520000"/>
            <a:ext cx="5342082" cy="1579711"/>
          </a:xfrm>
        </p:spPr>
        <p:txBody>
          <a:bodyPr anchor="b" anchorCtr="0">
            <a:noAutofit/>
          </a:bodyPr>
          <a:lstStyle>
            <a:lvl1pPr algn="l">
              <a:lnSpc>
                <a:spcPts val="5400"/>
              </a:lnSpc>
              <a:defRPr sz="5400" b="1" i="0">
                <a:solidFill>
                  <a:schemeClr val="bg1"/>
                </a:solidFill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304000" y="4174702"/>
            <a:ext cx="5354606" cy="1053708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3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+mj-lt"/>
              </a:defRPr>
            </a:lvl1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5B0DEAB-ABB4-4456-BEEF-BA0023D7AB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49671" y="61490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75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eren 3"/>
          <p:cNvGrpSpPr/>
          <p:nvPr userDrawn="1"/>
        </p:nvGrpSpPr>
        <p:grpSpPr>
          <a:xfrm>
            <a:off x="1476000" y="288000"/>
            <a:ext cx="7379999" cy="6265475"/>
            <a:chOff x="1476000" y="288000"/>
            <a:chExt cx="7379999" cy="6265475"/>
          </a:xfrm>
          <a:solidFill>
            <a:srgbClr val="87263B"/>
          </a:solidFill>
        </p:grpSpPr>
        <p:sp>
          <p:nvSpPr>
            <p:cNvPr id="8" name="Rechthoek 7"/>
            <p:cNvSpPr>
              <a:spLocks/>
            </p:cNvSpPr>
            <p:nvPr userDrawn="1"/>
          </p:nvSpPr>
          <p:spPr>
            <a:xfrm>
              <a:off x="3277896" y="288000"/>
              <a:ext cx="5578103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dirty="0">
                <a:latin typeface="FlandersArtSans-Regular" panose="00000500000000000000" pitchFamily="2" charset="0"/>
              </a:endParaRPr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H="1">
              <a:off x="1476000" y="288000"/>
              <a:ext cx="1800000" cy="6264000"/>
            </a:xfrm>
            <a:prstGeom prst="rtTriangle">
              <a:avLst/>
            </a:prstGeom>
            <a:grpFill/>
            <a:ln>
              <a:solidFill>
                <a:srgbClr val="8726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96052" y="2104574"/>
            <a:ext cx="3816000" cy="2484000"/>
          </a:xfrm>
        </p:spPr>
        <p:txBody>
          <a:bodyPr anchor="t" anchorCtr="0">
            <a:noAutofit/>
          </a:bodyPr>
          <a:lstStyle>
            <a:lvl1pPr algn="l">
              <a:lnSpc>
                <a:spcPts val="5400"/>
              </a:lnSpc>
              <a:defRPr sz="5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spcBef>
                <a:spcPts val="0"/>
              </a:spcBef>
              <a:buNone/>
              <a:defRPr sz="158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2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3636022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r">
              <a:buFontTx/>
              <a:buNone/>
              <a:defRPr sz="17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5pPr algn="r">
              <a:defRPr>
                <a:solidFill>
                  <a:schemeClr val="bg1"/>
                </a:solidFill>
                <a:latin typeface="FlandersArtSans-Regular" panose="00000500000000000000" pitchFamily="2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F275F471-2CF3-4D3E-A7FA-6D26BCDC87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8001" y="286525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421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"/>
          <p:cNvSpPr>
            <a:spLocks noGrp="1"/>
          </p:cNvSpPr>
          <p:nvPr>
            <p:ph type="pic" sz="quarter" idx="14"/>
          </p:nvPr>
        </p:nvSpPr>
        <p:spPr>
          <a:xfrm>
            <a:off x="0" y="-1"/>
            <a:ext cx="9144000" cy="6858001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 dirty="0"/>
          </a:p>
        </p:txBody>
      </p:sp>
      <p:grpSp>
        <p:nvGrpSpPr>
          <p:cNvPr id="11" name="Groep 10"/>
          <p:cNvGrpSpPr/>
          <p:nvPr userDrawn="1"/>
        </p:nvGrpSpPr>
        <p:grpSpPr>
          <a:xfrm>
            <a:off x="-1" y="0"/>
            <a:ext cx="6228000" cy="6858000"/>
            <a:chOff x="288001" y="288000"/>
            <a:chExt cx="6033505" cy="6265475"/>
          </a:xfrm>
          <a:solidFill>
            <a:srgbClr val="87263B"/>
          </a:solidFill>
        </p:grpSpPr>
        <p:sp>
          <p:nvSpPr>
            <p:cNvPr id="9" name="Rechthoek 8"/>
            <p:cNvSpPr>
              <a:spLocks/>
            </p:cNvSpPr>
            <p:nvPr userDrawn="1"/>
          </p:nvSpPr>
          <p:spPr>
            <a:xfrm flipV="1"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ige driehoek 9"/>
            <p:cNvSpPr/>
            <p:nvPr userDrawn="1"/>
          </p:nvSpPr>
          <p:spPr>
            <a:xfrm flipV="1"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rgbClr val="8726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28278"/>
            <a:ext cx="2141621" cy="365125"/>
          </a:xfrm>
          <a:prstGeom prst="rect">
            <a:avLst/>
          </a:prstGeo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3/05/2022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ctrTitle"/>
          </p:nvPr>
        </p:nvSpPr>
        <p:spPr>
          <a:xfrm>
            <a:off x="1332000" y="756846"/>
            <a:ext cx="3456131" cy="1800000"/>
          </a:xfrm>
        </p:spPr>
        <p:txBody>
          <a:bodyPr anchor="b" anchorCtr="0">
            <a:noAutofit/>
          </a:bodyPr>
          <a:lstStyle>
            <a:lvl1pPr algn="l">
              <a:lnSpc>
                <a:spcPts val="3800"/>
              </a:lnSpc>
              <a:defRPr sz="3700" b="1" i="0">
                <a:solidFill>
                  <a:schemeClr val="bg1"/>
                </a:solidFill>
                <a:latin typeface="+mn-lt"/>
                <a:cs typeface="FlandersArtSans-Bold" panose="00000800000000000000" pitchFamily="2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13"/>
          </p:nvPr>
        </p:nvSpPr>
        <p:spPr>
          <a:xfrm>
            <a:off x="1332000" y="2987448"/>
            <a:ext cx="3112678" cy="2770098"/>
          </a:xfrm>
        </p:spPr>
        <p:txBody>
          <a:bodyPr/>
          <a:lstStyle>
            <a:lvl1pPr marL="0" indent="0">
              <a:lnSpc>
                <a:spcPts val="2500"/>
              </a:lnSpc>
              <a:spcBef>
                <a:spcPts val="0"/>
              </a:spcBef>
              <a:buFontTx/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>
              <a:defRPr sz="18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 b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1018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  <a:latin typeface="+mj-lt"/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FlandersArtSans-Bold" panose="00000800000000000000" pitchFamily="2" charset="0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15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3/05/2022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B9BEE88-BE0A-458E-B34E-0FE541BB6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0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2"/>
          </p:nvPr>
        </p:nvSpPr>
        <p:spPr>
          <a:xfrm>
            <a:off x="287999" y="0"/>
            <a:ext cx="8856000" cy="6858000"/>
          </a:xfrm>
        </p:spPr>
        <p:txBody>
          <a:bodyPr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2023200"/>
            <a:ext cx="3108049" cy="2073600"/>
          </a:xfrm>
        </p:spPr>
        <p:txBody>
          <a:bodyPr anchor="b" anchorCtr="0">
            <a:noAutofit/>
          </a:bodyPr>
          <a:lstStyle>
            <a:lvl1pPr indent="0" algn="l">
              <a:lnSpc>
                <a:spcPts val="5400"/>
              </a:lnSpc>
              <a:defRPr sz="5400" b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296000" y="4154400"/>
            <a:ext cx="7416000" cy="1656000"/>
          </a:xfr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600">
                <a:solidFill>
                  <a:schemeClr val="bg1"/>
                </a:solidFill>
                <a:latin typeface="FlandersArtSans-Regular" panose="00000500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sp>
        <p:nvSpPr>
          <p:cNvPr id="15" name="Tijdelijke aanduiding voor tekst 10"/>
          <p:cNvSpPr>
            <a:spLocks noGrp="1"/>
          </p:cNvSpPr>
          <p:nvPr>
            <p:ph type="body" sz="quarter" idx="15" hasCustomPrompt="1"/>
          </p:nvPr>
        </p:nvSpPr>
        <p:spPr>
          <a:xfrm>
            <a:off x="4426123" y="6361602"/>
            <a:ext cx="4435200" cy="352800"/>
          </a:xfrm>
        </p:spPr>
        <p:txBody>
          <a:bodyPr/>
          <a:lstStyle>
            <a:lvl1pPr marL="0" indent="0" algn="r">
              <a:buNone/>
              <a:defRPr sz="17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nl-NL" dirty="0"/>
              <a:t>KLIK OM DE MODELSTIJLEN TE BEWERKEN</a:t>
            </a:r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A9F6E5D2-FF4E-44FB-8B98-9884EF15F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3/05/2022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2" name="Ondertitel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500"/>
              </a:lnSpc>
              <a:spcBef>
                <a:spcPts val="0"/>
              </a:spcBef>
              <a:buNone/>
              <a:defRPr sz="21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8244C48D-9DCC-4654-A959-8F47C6032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55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afbeelding 5"/>
          <p:cNvSpPr>
            <a:spLocks noGrp="1"/>
          </p:cNvSpPr>
          <p:nvPr>
            <p:ph type="pic" sz="quarter" idx="13"/>
          </p:nvPr>
        </p:nvSpPr>
        <p:spPr>
          <a:xfrm>
            <a:off x="288000" y="0"/>
            <a:ext cx="8856000" cy="6858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/>
          </a:p>
        </p:txBody>
      </p:sp>
      <p:grpSp>
        <p:nvGrpSpPr>
          <p:cNvPr id="11" name="Groeperen 10"/>
          <p:cNvGrpSpPr/>
          <p:nvPr userDrawn="1"/>
        </p:nvGrpSpPr>
        <p:grpSpPr>
          <a:xfrm>
            <a:off x="288000" y="3402000"/>
            <a:ext cx="8856000" cy="3456000"/>
            <a:chOff x="288000" y="3402000"/>
            <a:chExt cx="8856000" cy="3456000"/>
          </a:xfrm>
        </p:grpSpPr>
        <p:sp>
          <p:nvSpPr>
            <p:cNvPr id="5" name="Rechthoek 4"/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7" name="Rechthoekige driehoek 6"/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3686547" cy="2196000"/>
          </a:xfrm>
        </p:spPr>
        <p:txBody>
          <a:bodyPr anchor="t">
            <a:noAutofit/>
          </a:bodyPr>
          <a:lstStyle>
            <a:lvl1pPr indent="0" algn="l">
              <a:lnSpc>
                <a:spcPts val="3800"/>
              </a:lnSpc>
              <a:defRPr sz="3700" b="0" i="0">
                <a:solidFill>
                  <a:schemeClr val="bg1"/>
                </a:solidFill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8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3/05/2022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F51093D7-BC26-4257-9075-303FB8E732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9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20146" y="1908000"/>
            <a:ext cx="3391854" cy="3780000"/>
          </a:xfrm>
        </p:spPr>
        <p:txBody>
          <a:bodyPr bIns="0"/>
          <a:lstStyle>
            <a:lvl1pPr>
              <a:spcBef>
                <a:spcPts val="300"/>
              </a:spcBef>
              <a:defRPr sz="2000"/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</a:defRPr>
            </a:lvl2pPr>
            <a:lvl3pPr>
              <a:spcBef>
                <a:spcPts val="300"/>
              </a:spcBef>
              <a:defRPr sz="1600"/>
            </a:lvl3pPr>
            <a:lvl4pPr>
              <a:spcBef>
                <a:spcPts val="300"/>
              </a:spcBef>
              <a:defRPr sz="1600"/>
            </a:lvl4pPr>
            <a:lvl5pPr>
              <a:spcBef>
                <a:spcPts val="300"/>
              </a:spcBef>
              <a:defRPr sz="1600"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12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3/05/2022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5" name="Tijdelijke aanduiding voor afbeelding 4"/>
          <p:cNvSpPr>
            <a:spLocks noGrp="1"/>
          </p:cNvSpPr>
          <p:nvPr>
            <p:ph type="pic" sz="quarter" idx="13"/>
          </p:nvPr>
        </p:nvSpPr>
        <p:spPr>
          <a:xfrm>
            <a:off x="1294228" y="1908000"/>
            <a:ext cx="3708000" cy="3780000"/>
          </a:xfrm>
        </p:spPr>
        <p:txBody>
          <a:bodyPr anchor="ctr"/>
          <a:lstStyle>
            <a:lvl1pPr algn="ctr">
              <a:buNone/>
              <a:defRPr>
                <a:solidFill>
                  <a:srgbClr val="FF0000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BE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06A34C7-CD11-4950-9598-838F3188F1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1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 i="0">
                <a:latin typeface="+mj-lt"/>
                <a:cs typeface="FlandersArtSans-Bold" panose="00000800000000000000" pitchFamily="2" charset="0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 bIns="0"/>
          <a:lstStyle>
            <a:lvl1pPr>
              <a:spcBef>
                <a:spcPts val="300"/>
              </a:spcBef>
              <a:defRPr sz="2000">
                <a:latin typeface="+mj-lt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>
              <a:spcBef>
                <a:spcPts val="300"/>
              </a:spcBef>
              <a:defRPr sz="1800">
                <a:latin typeface="+mj-lt"/>
              </a:defRPr>
            </a:lvl3pPr>
            <a:lvl4pPr>
              <a:spcBef>
                <a:spcPts val="300"/>
              </a:spcBef>
              <a:defRPr sz="1800">
                <a:latin typeface="+mj-lt"/>
              </a:defRPr>
            </a:lvl4pPr>
            <a:lvl5pPr>
              <a:spcBef>
                <a:spcPts val="300"/>
              </a:spcBef>
              <a:defRPr sz="1800">
                <a:latin typeface="+mj-lt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3/05/2022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0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5040000" y="1908000"/>
            <a:ext cx="3672000" cy="3780000"/>
          </a:xfrm>
        </p:spPr>
        <p:txBody>
          <a:bodyPr bIns="0"/>
          <a:lstStyle>
            <a:lvl1pPr>
              <a:defRPr sz="2000">
                <a:latin typeface="+mj-lt"/>
              </a:defRPr>
            </a:lvl1pPr>
            <a:lvl2pPr>
              <a:spcBef>
                <a:spcPts val="300"/>
              </a:spcBef>
              <a:defRPr sz="20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>
              <a:spcBef>
                <a:spcPts val="300"/>
              </a:spcBef>
              <a:defRPr sz="1800">
                <a:latin typeface="+mj-lt"/>
              </a:defRPr>
            </a:lvl3pPr>
            <a:lvl4pPr>
              <a:spcBef>
                <a:spcPts val="300"/>
              </a:spcBef>
              <a:defRPr sz="1800">
                <a:latin typeface="+mj-lt"/>
              </a:defRPr>
            </a:lvl4pPr>
            <a:lvl5pPr>
              <a:spcBef>
                <a:spcPts val="300"/>
              </a:spcBef>
              <a:defRPr sz="1800">
                <a:latin typeface="+mj-lt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CD369C84-4921-460B-8D5C-E8774311F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29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876014" y="6336000"/>
            <a:ext cx="2141621" cy="365125"/>
          </a:xfrm>
        </p:spPr>
        <p:txBody>
          <a:bodyPr/>
          <a:lstStyle>
            <a:lvl1pPr>
              <a:defRPr sz="900">
                <a:latin typeface="+mj-lt"/>
              </a:defRPr>
            </a:lvl1pPr>
          </a:lstStyle>
          <a:p>
            <a:fld id="{7749CDD0-7D77-4D23-9A27-F361E39BA472}" type="datetime1">
              <a:rPr lang="nl-BE" smtClean="0"/>
              <a:pPr/>
              <a:t>3/05/2022</a:t>
            </a:fld>
            <a:r>
              <a:rPr lang="nl-BE"/>
              <a:t> </a:t>
            </a:r>
            <a:r>
              <a:rPr lang="nl-BE" b="1"/>
              <a:t>│</a:t>
            </a:r>
            <a:fld id="{B263F6C6-2226-4286-8995-C42CB1E7C290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 anchorCtr="0"/>
          <a:lstStyle>
            <a:lvl1pPr>
              <a:defRPr b="1">
                <a:latin typeface="+mj-lt"/>
              </a:defRPr>
            </a:lvl1pPr>
          </a:lstStyle>
          <a:p>
            <a:r>
              <a:rPr lang="nl-NL"/>
              <a:t>Klik om stijl te bewerken</a:t>
            </a:r>
            <a:endParaRPr lang="nl-BE" dirty="0"/>
          </a:p>
        </p:txBody>
      </p:sp>
      <p:sp>
        <p:nvSpPr>
          <p:cNvPr id="9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296000" y="1915200"/>
            <a:ext cx="7416000" cy="3672000"/>
          </a:xfrm>
        </p:spPr>
        <p:txBody>
          <a:bodyPr bIns="0"/>
          <a:lstStyle>
            <a:lvl1pPr marL="0" indent="0">
              <a:lnSpc>
                <a:spcPct val="90000"/>
              </a:lnSpc>
              <a:buFontTx/>
              <a:buBlip>
                <a:blip r:embed="rId2"/>
              </a:buBlip>
              <a:defRPr sz="2200">
                <a:latin typeface="+mj-lt"/>
              </a:defRPr>
            </a:lvl1pPr>
            <a:lvl2pPr>
              <a:lnSpc>
                <a:spcPct val="90000"/>
              </a:lnSpc>
              <a:buSzPct val="75000"/>
              <a:buFontTx/>
              <a:buBlip>
                <a:blip r:embed="rId3"/>
              </a:buBlip>
              <a:defRPr sz="2200">
                <a:solidFill>
                  <a:schemeClr val="bg1">
                    <a:lumMod val="50000"/>
                  </a:schemeClr>
                </a:solidFill>
                <a:latin typeface="+mj-lt"/>
              </a:defRPr>
            </a:lvl2pPr>
            <a:lvl3pPr>
              <a:lnSpc>
                <a:spcPct val="90000"/>
              </a:lnSpc>
              <a:buSzPct val="85000"/>
              <a:defRPr>
                <a:latin typeface="+mj-lt"/>
              </a:defRPr>
            </a:lvl3pPr>
            <a:lvl4pPr>
              <a:lnSpc>
                <a:spcPct val="90000"/>
              </a:lnSpc>
              <a:defRPr>
                <a:latin typeface="+mj-lt"/>
              </a:defRPr>
            </a:lvl4pPr>
            <a:lvl5pPr>
              <a:lnSpc>
                <a:spcPct val="90000"/>
              </a:lnSpc>
              <a:defRPr>
                <a:latin typeface="+mj-lt"/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 dirty="0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1F933E79-5A48-417C-9E4D-28CADB9599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33210" y="6009897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133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afbeelding 4"/>
          <p:cNvSpPr>
            <a:spLocks noGrp="1"/>
          </p:cNvSpPr>
          <p:nvPr>
            <p:ph type="pic" sz="quarter" idx="10"/>
          </p:nvPr>
        </p:nvSpPr>
        <p:spPr>
          <a:xfrm>
            <a:off x="288000" y="288000"/>
            <a:ext cx="8568000" cy="6264000"/>
          </a:xfrm>
        </p:spPr>
        <p:txBody>
          <a:bodyPr anchor="ctr"/>
          <a:lstStyle>
            <a:lvl1pPr marL="0" indent="0" algn="r">
              <a:buNone/>
              <a:defRPr>
                <a:solidFill>
                  <a:srgbClr val="FF0000"/>
                </a:solidFill>
              </a:defRPr>
            </a:lvl1pPr>
          </a:lstStyle>
          <a:p>
            <a:endParaRPr lang="nl-BE"/>
          </a:p>
        </p:txBody>
      </p:sp>
      <p:grpSp>
        <p:nvGrpSpPr>
          <p:cNvPr id="16" name="Groeperen 15"/>
          <p:cNvGrpSpPr/>
          <p:nvPr userDrawn="1"/>
        </p:nvGrpSpPr>
        <p:grpSpPr>
          <a:xfrm>
            <a:off x="288001" y="288000"/>
            <a:ext cx="6033505" cy="6265475"/>
            <a:chOff x="288001" y="288000"/>
            <a:chExt cx="6033505" cy="6265475"/>
          </a:xfrm>
          <a:solidFill>
            <a:srgbClr val="87263B"/>
          </a:solidFill>
        </p:grpSpPr>
        <p:sp>
          <p:nvSpPr>
            <p:cNvPr id="12" name="Rechthoek 11"/>
            <p:cNvSpPr>
              <a:spLocks/>
            </p:cNvSpPr>
            <p:nvPr userDrawn="1"/>
          </p:nvSpPr>
          <p:spPr>
            <a:xfrm>
              <a:off x="288001" y="288000"/>
              <a:ext cx="4248000" cy="6265475"/>
            </a:xfrm>
            <a:prstGeom prst="rect">
              <a:avLst/>
            </a:prstGeom>
            <a:grp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  <p:sp>
          <p:nvSpPr>
            <p:cNvPr id="13" name="Rechthoekige driehoek 12"/>
            <p:cNvSpPr/>
            <p:nvPr userDrawn="1"/>
          </p:nvSpPr>
          <p:spPr>
            <a:xfrm>
              <a:off x="4536000" y="288000"/>
              <a:ext cx="1785506" cy="6264000"/>
            </a:xfrm>
            <a:prstGeom prst="rtTriangle">
              <a:avLst/>
            </a:prstGeom>
            <a:grpFill/>
            <a:ln>
              <a:solidFill>
                <a:srgbClr val="87263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latin typeface="FlandersArtSans-Regular" panose="00000500000000000000" pitchFamily="2" charset="0"/>
              </a:endParaRPr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332000" y="2556000"/>
            <a:ext cx="3816000" cy="1943998"/>
          </a:xfrm>
        </p:spPr>
        <p:txBody>
          <a:bodyPr wrap="square" anchor="t" anchorCtr="0">
            <a:noAutofit/>
          </a:bodyPr>
          <a:lstStyle>
            <a:lvl1pPr algn="l">
              <a:lnSpc>
                <a:spcPts val="5200"/>
              </a:lnSpc>
              <a:defRPr sz="5200" b="1" i="0">
                <a:solidFill>
                  <a:schemeClr val="bg1"/>
                </a:solidFill>
                <a:latin typeface="+mn-lt"/>
                <a:cs typeface="FlandersArtSans-Bold" panose="00000800000000000000" pitchFamily="2" charset="0"/>
              </a:defRPr>
            </a:lvl1pPr>
          </a:lstStyle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3577" y="4650972"/>
            <a:ext cx="3816000" cy="1224000"/>
          </a:xfrm>
          <a:prstGeom prst="rect">
            <a:avLst/>
          </a:prstGeom>
        </p:spPr>
        <p:txBody>
          <a:bodyPr bIns="0">
            <a:noAutofit/>
          </a:bodyPr>
          <a:lstStyle>
            <a:lvl1pPr marL="0" indent="0" algn="l">
              <a:lnSpc>
                <a:spcPts val="1760"/>
              </a:lnSpc>
              <a:buNone/>
              <a:defRPr sz="1580" b="1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dirty="0"/>
              <a:t>Klik om de ondertitelstijl van het model te bewerken</a:t>
            </a:r>
            <a:endParaRPr lang="nl-BE" dirty="0"/>
          </a:p>
        </p:txBody>
      </p:sp>
      <p:sp>
        <p:nvSpPr>
          <p:cNvPr id="14" name="Tijdelijke aanduiding voor tekst 2"/>
          <p:cNvSpPr>
            <a:spLocks noGrp="1"/>
          </p:cNvSpPr>
          <p:nvPr>
            <p:ph idx="12" hasCustomPrompt="1"/>
          </p:nvPr>
        </p:nvSpPr>
        <p:spPr>
          <a:xfrm>
            <a:off x="504001" y="6044105"/>
            <a:ext cx="4773240" cy="35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FontTx/>
              <a:buNone/>
              <a:defRPr sz="1700">
                <a:solidFill>
                  <a:schemeClr val="bg1"/>
                </a:solidFill>
                <a:latin typeface="+mj-lt"/>
              </a:defRPr>
            </a:lvl1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4"/>
            <a:endParaRPr lang="nl-BE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555F262-A7B4-4410-A962-2498A2FA4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57672" y="461095"/>
            <a:ext cx="1754329" cy="68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51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6140"/>
            <a:ext cx="7416000" cy="36720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60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FD6BEBD5-99F3-4C1B-B5AF-C9279F4847C2}" type="datetimeFigureOut">
              <a:rPr lang="nl-BE" smtClean="0"/>
              <a:pPr/>
              <a:t>3/05/2022</a:t>
            </a:fld>
            <a:endParaRPr lang="nl-BE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60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60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</a:lstStyle>
          <a:p>
            <a:fld id="{492AD3B4-D906-4191-84FB-4FE613E48036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7" name="Rechthoek 6"/>
          <p:cNvSpPr/>
          <p:nvPr/>
        </p:nvSpPr>
        <p:spPr>
          <a:xfrm>
            <a:off x="1" y="0"/>
            <a:ext cx="288000" cy="6858000"/>
          </a:xfrm>
          <a:prstGeom prst="rect">
            <a:avLst/>
          </a:prstGeom>
          <a:solidFill>
            <a:srgbClr val="87263B"/>
          </a:solidFill>
          <a:ln>
            <a:solidFill>
              <a:srgbClr val="8726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8228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3" r:id="rId2"/>
    <p:sldLayoutId id="2147483672" r:id="rId3"/>
    <p:sldLayoutId id="2147483674" r:id="rId4"/>
    <p:sldLayoutId id="2147483678" r:id="rId5"/>
    <p:sldLayoutId id="2147483650" r:id="rId6"/>
    <p:sldLayoutId id="2147483652" r:id="rId7"/>
    <p:sldLayoutId id="2147483655" r:id="rId8"/>
  </p:sldLayoutIdLst>
  <p:txStyles>
    <p:titleStyle>
      <a:lvl1pPr algn="l" defTabSz="914400" rtl="0" eaLnBrk="1" latinLnBrk="0" hangingPunct="1">
        <a:lnSpc>
          <a:spcPts val="3800"/>
        </a:lnSpc>
        <a:spcBef>
          <a:spcPts val="0"/>
        </a:spcBef>
        <a:buNone/>
        <a:defRPr sz="3700" b="1" i="0" kern="1200">
          <a:solidFill>
            <a:schemeClr val="tx1"/>
          </a:solidFill>
          <a:latin typeface="+mj-lt"/>
          <a:ea typeface="+mj-ea"/>
          <a:cs typeface="FlandersArtSans-Bold" panose="00000800000000000000" pitchFamily="2" charset="0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0"/>
        </a:buBlip>
        <a:defRPr sz="2200" b="1" kern="1200" spc="0">
          <a:solidFill>
            <a:schemeClr val="tx1"/>
          </a:solidFill>
          <a:latin typeface="+mj-lt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70000"/>
        <a:buFontTx/>
        <a:buBlip>
          <a:blip r:embed="rId11"/>
        </a:buBlip>
        <a:defRPr sz="2200" kern="1200" spc="0">
          <a:solidFill>
            <a:schemeClr val="bg1">
              <a:lumMod val="50000"/>
            </a:schemeClr>
          </a:solidFill>
          <a:latin typeface="+mj-lt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2"/>
        </a:buBlip>
        <a:defRPr sz="2000" kern="1200" spc="0">
          <a:solidFill>
            <a:schemeClr val="tx1"/>
          </a:solidFill>
          <a:latin typeface="+mj-lt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SzPct val="75000"/>
        <a:buFontTx/>
        <a:buBlip>
          <a:blip r:embed="rId13"/>
        </a:buBlip>
        <a:defRPr sz="2000" kern="1200" spc="0">
          <a:solidFill>
            <a:schemeClr val="tx1"/>
          </a:solidFill>
          <a:latin typeface="+mj-lt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SzPct val="90000"/>
        <a:buFontTx/>
        <a:buBlip>
          <a:blip r:embed="rId10"/>
        </a:buBlip>
        <a:defRPr sz="2000" kern="1200" spc="0" baseline="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de stijl te bewerken</a:t>
            </a:r>
            <a:endParaRPr lang="nl-BE" dirty="0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3050875" y="6339600"/>
            <a:ext cx="90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FD6BEBD5-99F3-4C1B-B5AF-C9279F4847C2}" type="datetimeFigureOut">
              <a:rPr lang="nl-BE" smtClean="0"/>
              <a:pPr/>
              <a:t>3/05/2022</a:t>
            </a:fld>
            <a:endParaRPr lang="nl-BE" dirty="0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993393" y="6339600"/>
            <a:ext cx="189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endParaRPr lang="nl-BE" dirty="0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944611" y="6339600"/>
            <a:ext cx="54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492AD3B4-D906-4191-84FB-4FE613E48036}" type="slidenum">
              <a:rPr lang="nl-BE" smtClean="0"/>
              <a:pPr/>
              <a:t>‹#›</a:t>
            </a:fld>
            <a:endParaRPr lang="nl-BE" dirty="0"/>
          </a:p>
        </p:txBody>
      </p:sp>
      <p:sp>
        <p:nvSpPr>
          <p:cNvPr id="10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296000" y="1915200"/>
            <a:ext cx="7444800" cy="4352400"/>
          </a:xfrm>
          <a:prstGeom prst="rect">
            <a:avLst/>
          </a:prstGeom>
        </p:spPr>
        <p:txBody>
          <a:bodyPr vert="horz" lIns="0" tIns="0" rIns="0" bIns="45720" rtlCol="0">
            <a:no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 </a:t>
            </a:r>
            <a:endParaRPr lang="nl-BE" dirty="0"/>
          </a:p>
          <a:p>
            <a:pPr lvl="4"/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4154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77" r:id="rId3"/>
    <p:sldLayoutId id="2147483676" r:id="rId4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200" b="1" kern="1200" spc="0" baseline="0">
          <a:solidFill>
            <a:schemeClr val="tx1"/>
          </a:solidFill>
          <a:latin typeface="+mn-lt"/>
          <a:ea typeface="+mn-ea"/>
          <a:cs typeface="+mn-cs"/>
        </a:defRPr>
      </a:lvl1pPr>
      <a:lvl2pPr marL="576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7"/>
        </a:buBlip>
        <a:tabLst/>
        <a:defRPr sz="2200" kern="1200" spc="0" baseline="0">
          <a:solidFill>
            <a:srgbClr val="9B9B9B"/>
          </a:solidFill>
          <a:latin typeface="+mn-lt"/>
          <a:ea typeface="+mn-ea"/>
          <a:cs typeface="+mn-cs"/>
        </a:defRPr>
      </a:lvl2pPr>
      <a:lvl3pPr marL="864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85000"/>
        <a:buFontTx/>
        <a:buBlip>
          <a:blip r:embed="rId8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1152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75000"/>
        <a:buFontTx/>
        <a:buBlip>
          <a:blip r:embed="rId9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440000" marR="0" indent="-288000" algn="l" defTabSz="914400" rtl="0" eaLnBrk="1" fontAlgn="auto" latinLnBrk="0" hangingPunct="1">
        <a:lnSpc>
          <a:spcPct val="90000"/>
        </a:lnSpc>
        <a:spcBef>
          <a:spcPts val="300"/>
        </a:spcBef>
        <a:spcAft>
          <a:spcPts val="0"/>
        </a:spcAft>
        <a:buClrTx/>
        <a:buSzPct val="90000"/>
        <a:buFontTx/>
        <a:buBlip>
          <a:blip r:embed="rId6"/>
        </a:buBlip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0">
            <a:extLst>
              <a:ext uri="{FF2B5EF4-FFF2-40B4-BE49-F238E27FC236}">
                <a16:creationId xmlns:a16="http://schemas.microsoft.com/office/drawing/2014/main" id="{5CBC52EE-AFC7-4468-ACBC-4295D5EAEA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sz="4800" b="1" dirty="0">
                <a:solidFill>
                  <a:schemeClr val="accent3">
                    <a:lumMod val="75000"/>
                  </a:schemeClr>
                </a:solidFill>
                <a:effectLst/>
                <a:latin typeface="Forte" panose="03060902040502070203" pitchFamily="66" charset="0"/>
                <a:ea typeface="Calibri" panose="020F0502020204030204" pitchFamily="34" charset="0"/>
                <a:cs typeface="Calibri" panose="020F0502020204030204" pitchFamily="34" charset="0"/>
              </a:rPr>
              <a:t>Zeg maar JA tegen de J.A.!</a:t>
            </a:r>
            <a:b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nl-BE" sz="5000" dirty="0">
              <a:latin typeface="+mn-lt"/>
            </a:endParaRPr>
          </a:p>
        </p:txBody>
      </p:sp>
      <p:sp>
        <p:nvSpPr>
          <p:cNvPr id="13" name="Ondertitel 12">
            <a:extLst>
              <a:ext uri="{FF2B5EF4-FFF2-40B4-BE49-F238E27FC236}">
                <a16:creationId xmlns:a16="http://schemas.microsoft.com/office/drawing/2014/main" id="{EFF92D3D-1B3B-4B99-BBA9-C6127B2BB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BE" sz="1800" dirty="0">
                <a:effectLst/>
                <a:latin typeface="FlandersArtSans-Light" panose="000004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Charlotte Selleslags &amp; Els Struyf</a:t>
            </a:r>
          </a:p>
          <a:p>
            <a:pPr algn="ctr"/>
            <a:endParaRPr lang="nl-BE" sz="1800" dirty="0">
              <a:effectLst/>
              <a:latin typeface="FlandersArtSans-Light" panose="00000400000000000000" pitchFamily="2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nl-BE" sz="1800" dirty="0">
                <a:latin typeface="FlandersArtSans-Light" panose="000004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J</a:t>
            </a:r>
            <a:r>
              <a:rPr lang="nl-BE" sz="1800" dirty="0">
                <a:effectLst/>
                <a:latin typeface="FlandersArtSans-Light" panose="00000400000000000000" pitchFamily="2" charset="0"/>
                <a:ea typeface="Calibri" panose="020F0502020204030204" pitchFamily="34" charset="0"/>
                <a:cs typeface="Calibri" panose="020F0502020204030204" pitchFamily="34" charset="0"/>
              </a:rPr>
              <a:t>ustitieassistenten (justitiehuis Antwerpen)</a:t>
            </a:r>
            <a:endParaRPr lang="nl-BE" sz="1800" dirty="0">
              <a:effectLst/>
              <a:latin typeface="FlandersArtSans-Light" panose="000004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l-BE" b="0" dirty="0">
              <a:latin typeface="+mj-lt"/>
            </a:endParaRPr>
          </a:p>
          <a:p>
            <a:endParaRPr lang="nl-BE" dirty="0"/>
          </a:p>
        </p:txBody>
      </p:sp>
      <p:sp>
        <p:nvSpPr>
          <p:cNvPr id="15" name="Tijdelijke aanduiding voor tekst 14">
            <a:extLst>
              <a:ext uri="{FF2B5EF4-FFF2-40B4-BE49-F238E27FC236}">
                <a16:creationId xmlns:a16="http://schemas.microsoft.com/office/drawing/2014/main" id="{73282630-2ABC-420F-BA73-C83410D9EF0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2104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517C0-35EF-47FA-9DF9-D7C420892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>
            <a:normAutofit/>
          </a:bodyPr>
          <a:lstStyle/>
          <a:p>
            <a:pPr algn="ctr"/>
            <a:r>
              <a:rPr lang="nl-BE" sz="4800" dirty="0">
                <a:latin typeface="Forte" panose="03060902040502070203" pitchFamily="66" charset="0"/>
              </a:rPr>
              <a:t>Onze huidige partners aan het woord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B71BAC0-6409-4898-891D-D054491E5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908000"/>
            <a:ext cx="3708000" cy="3780000"/>
          </a:xfrm>
        </p:spPr>
        <p:txBody>
          <a:bodyPr>
            <a:normAutofit/>
          </a:bodyPr>
          <a:lstStyle/>
          <a:p>
            <a:endParaRPr lang="nl-BE" dirty="0"/>
          </a:p>
          <a:p>
            <a:r>
              <a:rPr lang="nl-BE" dirty="0">
                <a:solidFill>
                  <a:srgbClr val="87263B"/>
                </a:solidFill>
              </a:rPr>
              <a:t>W</a:t>
            </a:r>
            <a:r>
              <a:rPr lang="nl-BE" dirty="0">
                <a:solidFill>
                  <a:srgbClr val="87263B"/>
                </a:solidFill>
                <a:effectLst/>
              </a:rPr>
              <a:t>elke </a:t>
            </a:r>
            <a:r>
              <a:rPr lang="nl-BE" u="sng" dirty="0">
                <a:solidFill>
                  <a:srgbClr val="87263B"/>
                </a:solidFill>
                <a:effectLst/>
              </a:rPr>
              <a:t>KNELPUNTEN</a:t>
            </a:r>
            <a:r>
              <a:rPr lang="nl-BE" dirty="0">
                <a:solidFill>
                  <a:srgbClr val="87263B"/>
                </a:solidFill>
                <a:effectLst/>
              </a:rPr>
              <a:t> zien ze in samenwerking met de JA?</a:t>
            </a:r>
          </a:p>
          <a:p>
            <a:endParaRPr lang="nl-BE" dirty="0">
              <a:solidFill>
                <a:srgbClr val="87263B"/>
              </a:solidFill>
            </a:endParaRPr>
          </a:p>
          <a:p>
            <a:r>
              <a:rPr lang="nl-BE" dirty="0">
                <a:solidFill>
                  <a:srgbClr val="87263B"/>
                </a:solidFill>
              </a:rPr>
              <a:t>W</a:t>
            </a:r>
            <a:r>
              <a:rPr lang="nl-BE" dirty="0">
                <a:solidFill>
                  <a:srgbClr val="87263B"/>
                </a:solidFill>
                <a:effectLst/>
              </a:rPr>
              <a:t>elke </a:t>
            </a:r>
            <a:r>
              <a:rPr lang="nl-BE" u="sng" dirty="0">
                <a:solidFill>
                  <a:srgbClr val="87263B"/>
                </a:solidFill>
                <a:effectLst/>
              </a:rPr>
              <a:t>KANSEN</a:t>
            </a:r>
            <a:r>
              <a:rPr lang="nl-BE" dirty="0">
                <a:solidFill>
                  <a:srgbClr val="87263B"/>
                </a:solidFill>
                <a:effectLst/>
              </a:rPr>
              <a:t> zien ze in samenwerking met de JA?</a:t>
            </a:r>
            <a:br>
              <a:rPr lang="nl-BE" dirty="0">
                <a:effectLst/>
              </a:rPr>
            </a:br>
            <a:endParaRPr lang="nl-BE" dirty="0">
              <a:effectLst/>
            </a:endParaRPr>
          </a:p>
          <a:p>
            <a:pPr>
              <a:buNone/>
            </a:pPr>
            <a:r>
              <a:rPr lang="nl-BE" dirty="0">
                <a:effectLst/>
              </a:rPr>
              <a:t>→ Jullie ervaringen</a:t>
            </a:r>
          </a:p>
          <a:p>
            <a:pPr>
              <a:buNone/>
            </a:pPr>
            <a:r>
              <a:rPr lang="nl-BE" dirty="0"/>
              <a:t>→ Ervaringen van onze dienst</a:t>
            </a:r>
          </a:p>
          <a:p>
            <a:pPr>
              <a:buNone/>
            </a:pPr>
            <a:r>
              <a:rPr lang="nl-BE" dirty="0"/>
              <a:t>	(casuïstiek)</a:t>
            </a:r>
          </a:p>
          <a:p>
            <a:pPr>
              <a:buNone/>
            </a:pPr>
            <a:endParaRPr lang="nl-BE" dirty="0"/>
          </a:p>
        </p:txBody>
      </p:sp>
      <p:pic>
        <p:nvPicPr>
          <p:cNvPr id="3074" name="Picture 2" descr="Werken met casussen">
            <a:extLst>
              <a:ext uri="{FF2B5EF4-FFF2-40B4-BE49-F238E27FC236}">
                <a16:creationId xmlns:a16="http://schemas.microsoft.com/office/drawing/2014/main" id="{CF99075D-288D-4334-8C37-478C2B3AF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0000" y="2769840"/>
            <a:ext cx="3672000" cy="2056320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15696532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499D49-E707-4749-AD3D-D8D93EDAE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30581" y="614891"/>
            <a:ext cx="3816000" cy="2484000"/>
          </a:xfrm>
        </p:spPr>
        <p:txBody>
          <a:bodyPr/>
          <a:lstStyle/>
          <a:p>
            <a:br>
              <a:rPr lang="nl-BE" dirty="0"/>
            </a:br>
            <a:br>
              <a:rPr lang="nl-BE" dirty="0"/>
            </a:br>
            <a:endParaRPr lang="nl-BE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D365294-6E33-4B53-BC9D-CEC1285ED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30581" y="1586080"/>
            <a:ext cx="3816000" cy="1224000"/>
          </a:xfrm>
        </p:spPr>
        <p:txBody>
          <a:bodyPr/>
          <a:lstStyle/>
          <a:p>
            <a:r>
              <a:rPr lang="nl-BE" sz="4800" dirty="0">
                <a:latin typeface="Forte" panose="03060902040502070203" pitchFamily="66" charset="0"/>
              </a:rPr>
              <a:t>Knelpunten &amp;</a:t>
            </a:r>
          </a:p>
          <a:p>
            <a:r>
              <a:rPr lang="nl-BE" sz="4800" dirty="0">
                <a:latin typeface="Forte" panose="03060902040502070203" pitchFamily="66" charset="0"/>
              </a:rPr>
              <a:t>  </a:t>
            </a:r>
          </a:p>
          <a:p>
            <a:r>
              <a:rPr lang="nl-BE" sz="4800" dirty="0">
                <a:latin typeface="Forte" panose="03060902040502070203" pitchFamily="66" charset="0"/>
              </a:rPr>
              <a:t>     Kansen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BD7A7AE8-C369-46DD-9CFC-704EF4C169C1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5122" name="Picture 2" descr="casus - Oplossingsgerichte Therapie &amp; Coaching">
            <a:extLst>
              <a:ext uri="{FF2B5EF4-FFF2-40B4-BE49-F238E27FC236}">
                <a16:creationId xmlns:a16="http://schemas.microsoft.com/office/drawing/2014/main" id="{31159A5B-1BE7-46FB-903D-8F8506A875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2356" y="3222629"/>
            <a:ext cx="4452449" cy="193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015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D6CF4658-144D-46C8-926F-8FD82B37FB1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88000" y="297000"/>
            <a:ext cx="8568000" cy="6264000"/>
          </a:xfrm>
        </p:spPr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39AC16C6-8215-47EA-964D-E61692E252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C1AECB38-946F-418C-9E21-1BD867584DA8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DFD557AC-86B7-4498-9C11-CD8A3CC10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6000" y="2521813"/>
            <a:ext cx="3816000" cy="1943998"/>
          </a:xfrm>
        </p:spPr>
        <p:txBody>
          <a:bodyPr/>
          <a:lstStyle/>
          <a:p>
            <a:r>
              <a:rPr lang="nl-BE" sz="6000" dirty="0">
                <a:latin typeface="Forte" panose="03060902040502070203" pitchFamily="66" charset="0"/>
              </a:rPr>
              <a:t>Knelpunten</a:t>
            </a:r>
          </a:p>
        </p:txBody>
      </p:sp>
      <p:pic>
        <p:nvPicPr>
          <p:cNvPr id="9" name="Afbeelding 8" descr="Zes aandachtspunten – Continuïteit van zorg">
            <a:extLst>
              <a:ext uri="{FF2B5EF4-FFF2-40B4-BE49-F238E27FC236}">
                <a16:creationId xmlns:a16="http://schemas.microsoft.com/office/drawing/2014/main" id="{1D6028F2-5662-4D84-B9C5-62F24ABC860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170" y="1467465"/>
            <a:ext cx="3319307" cy="3632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579978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828D4D-7414-43A0-81DF-A9E34B543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BE" sz="7200" dirty="0">
                <a:latin typeface="Forte" panose="03060902040502070203" pitchFamily="66" charset="0"/>
              </a:rPr>
            </a:br>
            <a:endParaRPr lang="nl-BE" sz="7200" dirty="0">
              <a:latin typeface="Forte" panose="03060902040502070203" pitchFamily="66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5233788-6D06-41FF-B8BC-C44808B1FD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07510" y="1391632"/>
            <a:ext cx="7416000" cy="3672000"/>
          </a:xfrm>
        </p:spPr>
        <p:txBody>
          <a:bodyPr/>
          <a:lstStyle/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24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nl-BE" sz="24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Terughoudendheid / angst naar de doelgroep toe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2400" dirty="0"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 Weerstand/onbegrip bij veldwerkers</a:t>
            </a:r>
          </a:p>
          <a:p>
            <a:pPr marL="285750" indent="-285750" algn="just">
              <a:lnSpc>
                <a:spcPts val="1300"/>
              </a:lnSpc>
              <a:spcAft>
                <a:spcPts val="800"/>
              </a:spcAft>
              <a:buFontTx/>
              <a:buChar char="-"/>
            </a:pPr>
            <a:r>
              <a:rPr lang="nl-BE" sz="24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Geïnterneerde ≠ gedetineerde </a:t>
            </a:r>
          </a:p>
          <a:p>
            <a:pPr marL="285750" indent="-285750" algn="just">
              <a:lnSpc>
                <a:spcPts val="1300"/>
              </a:lnSpc>
              <a:spcAft>
                <a:spcPts val="800"/>
              </a:spcAft>
              <a:buFontTx/>
              <a:buChar char="-"/>
            </a:pPr>
            <a:r>
              <a:rPr lang="nl-BE" sz="24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Gevaarlijk? → Extra beveiligende maatregelen?</a:t>
            </a:r>
          </a:p>
          <a:p>
            <a:pPr marL="285750" indent="-285750" algn="just">
              <a:lnSpc>
                <a:spcPts val="1300"/>
              </a:lnSpc>
              <a:spcAft>
                <a:spcPts val="800"/>
              </a:spcAft>
              <a:buFontTx/>
              <a:buChar char="-"/>
            </a:pPr>
            <a:r>
              <a:rPr lang="nl-BE" sz="24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Toelichting directie brengt soelaas.</a:t>
            </a:r>
            <a:r>
              <a:rPr lang="nl-BE" sz="24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20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20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nl-BE" sz="20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rvaringen uit de groep?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0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→   E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rvaring uit het justitiehuis?</a:t>
            </a:r>
          </a:p>
          <a:p>
            <a:pPr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610544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EAC9FC-860A-4632-9D32-3961E6460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1CC26B9-9D2B-4601-809E-EF9C82C1129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lnSpc>
                <a:spcPts val="1300"/>
              </a:lnSpc>
              <a:spcAft>
                <a:spcPts val="800"/>
              </a:spcAft>
            </a:pPr>
            <a:endParaRPr lang="nl-BE" sz="2400" dirty="0">
              <a:solidFill>
                <a:schemeClr val="accent3">
                  <a:lumMod val="75000"/>
                </a:schemeClr>
              </a:solidFill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</a:t>
            </a:r>
            <a:r>
              <a:rPr lang="nl-BE" sz="24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2400" u="sng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Tijdsinvestering in samenwerking met de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nl-BE" sz="2400" u="sng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verschillende diensten 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</a:pPr>
            <a:endParaRPr lang="nl-BE" sz="24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</a:pPr>
            <a:r>
              <a:rPr lang="nl-BE" sz="2400" dirty="0">
                <a:solidFill>
                  <a:schemeClr val="tx2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r>
              <a:rPr lang="nl-BE" sz="24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Deze investering loont </a:t>
            </a:r>
            <a:r>
              <a:rPr lang="nl-BE" sz="2400" dirty="0">
                <a:solidFill>
                  <a:schemeClr val="tx2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nl-BE" sz="2400" dirty="0">
              <a:solidFill>
                <a:schemeClr val="tx2"/>
              </a:solidFill>
              <a:effectLst/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24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24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→</a:t>
            </a:r>
            <a:r>
              <a:rPr lang="nl-BE" sz="24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Ervaringen uit de groep?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0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→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Algemene ervaring uit het justitiehuis? </a:t>
            </a:r>
          </a:p>
          <a:p>
            <a:pPr>
              <a:buNone/>
            </a:pPr>
            <a:r>
              <a:rPr lang="nl-BE" sz="2000" dirty="0"/>
              <a:t>		* Complexe vs. rustige dossiers</a:t>
            </a:r>
          </a:p>
        </p:txBody>
      </p:sp>
    </p:spTree>
    <p:extLst>
      <p:ext uri="{BB962C8B-B14F-4D97-AF65-F5344CB8AC3E}">
        <p14:creationId xmlns:p14="http://schemas.microsoft.com/office/powerpoint/2010/main" val="3679087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B099D96-1461-4861-8AD3-8D2FF1FE5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8A014F-7961-4D83-99CA-1551F182B22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l-BE" sz="2800" dirty="0">
                <a:latin typeface="Bahnschrift" panose="020B0502040204020203" pitchFamily="34" charset="0"/>
              </a:rPr>
              <a:t>3)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Beroepsgeheim</a:t>
            </a:r>
          </a:p>
          <a:p>
            <a:pPr>
              <a:buNone/>
            </a:pPr>
            <a:r>
              <a:rPr lang="nl-BE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Infodeling: wat wel/niet?</a:t>
            </a:r>
          </a:p>
          <a:p>
            <a:pPr>
              <a:buNone/>
            </a:pPr>
            <a:endParaRPr lang="nl-BE" sz="2400" u="sng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</a:t>
            </a:r>
            <a:r>
              <a:rPr lang="nl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rvaringen uit de groep? 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Algemene ervaring uit het justitiehuis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3600" u="sng" dirty="0">
              <a:latin typeface="Bahnschrift" panose="020B0502040204020203" pitchFamily="34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3600" u="sng" dirty="0">
              <a:latin typeface="Bahnschrift" panose="020B0502040204020203" pitchFamily="34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3600" u="sng" dirty="0">
              <a:latin typeface="Bahnschrift" panose="020B0502040204020203" pitchFamily="34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3600" u="sng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241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2BCBA8-5C6F-43D5-AA04-CA363BE5B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57CD00-8753-41EF-9457-64889398EC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4)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nzekerheid rond inschatting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800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toe te kennen vrijheden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► </a:t>
            </a:r>
            <a:r>
              <a:rPr lang="nl-BE" sz="1800" dirty="0" err="1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i.k.v</a:t>
            </a:r>
            <a:r>
              <a:rPr lang="nl-BE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Recidivepreventie 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</a:t>
            </a:r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eer individuele begeleiding/opvolging vs. schaarste in begeleidingsuren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Onvoldoende expertise om het recidive-risico in te schatten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</a:t>
            </a: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rijheidsbeperkende maatregelen op niveau van het individu </a:t>
            </a:r>
            <a:endParaRPr lang="nl-B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Ervaringen uit de groep?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Algemene ervaring uit het justitiehuis?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0751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D5D30E-7C1C-48D3-88BD-F1F13D37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36049E-B821-45AD-A6A4-7EA99EABD0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930993"/>
            <a:ext cx="7416000" cy="3672000"/>
          </a:xfrm>
        </p:spPr>
        <p:txBody>
          <a:bodyPr/>
          <a:lstStyle/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5)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Directe financiering voor geïnterneerden 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800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versus PVB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Verschil in werking =&gt; plan op maat?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endParaRPr lang="nl-BE" sz="18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→ Ervaringen uit de groep?</a:t>
            </a:r>
          </a:p>
          <a:p>
            <a:pPr>
              <a:buNone/>
            </a:pPr>
            <a:r>
              <a:rPr lang="nl-BE" sz="1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nl-BE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 Algemene ervaring uit het justitiehuis.</a:t>
            </a:r>
            <a:endParaRPr lang="nl-BE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13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afbeelding 1">
            <a:extLst>
              <a:ext uri="{FF2B5EF4-FFF2-40B4-BE49-F238E27FC236}">
                <a16:creationId xmlns:a16="http://schemas.microsoft.com/office/drawing/2014/main" id="{8B990EC9-CEC0-41E3-AAA3-F70981B979A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C27D7E00-F42C-4CE8-B590-92AC2AEE71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00" y="2537841"/>
            <a:ext cx="3816000" cy="1943998"/>
          </a:xfrm>
        </p:spPr>
        <p:txBody>
          <a:bodyPr/>
          <a:lstStyle/>
          <a:p>
            <a:r>
              <a:rPr lang="nl-BE" sz="8000" dirty="0">
                <a:latin typeface="Forte" panose="03060902040502070203" pitchFamily="66" charset="0"/>
              </a:rPr>
              <a:t>Kansen</a:t>
            </a: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7D4277B7-2527-4481-8776-A7A20CF75E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6403DB6-57D1-4B96-B19C-3F82D6CB655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Afbeelding 5" descr="Street-triage Innovatie in de acute GGZ - ppt download">
            <a:extLst>
              <a:ext uri="{FF2B5EF4-FFF2-40B4-BE49-F238E27FC236}">
                <a16:creationId xmlns:a16="http://schemas.microsoft.com/office/drawing/2014/main" id="{D6C0EF77-E29C-4535-A534-3323601AC40B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4304"/>
          <a:stretch/>
        </p:blipFill>
        <p:spPr bwMode="auto">
          <a:xfrm>
            <a:off x="936460" y="3643158"/>
            <a:ext cx="4286250" cy="21526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84755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7EF45A-EFF0-4E1B-B050-5D78DB172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BE" sz="8800" dirty="0">
                <a:latin typeface="Forte" panose="03060902040502070203" pitchFamily="66" charset="0"/>
              </a:rPr>
            </a:br>
            <a:endParaRPr lang="nl-BE" sz="8800" dirty="0">
              <a:latin typeface="Forte" panose="03060902040502070203" pitchFamily="66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46BC9E8-3283-4355-BB7B-9296EE6240D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C</a:t>
            </a:r>
            <a:r>
              <a:rPr lang="nl-BE" sz="2400" u="sng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omfortabele samenwerking met een partner buiten de voorziening </a:t>
            </a:r>
          </a:p>
          <a:p>
            <a:pPr>
              <a:buNone/>
            </a:pPr>
            <a:r>
              <a:rPr lang="nl-BE" sz="1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nl-BE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→</a:t>
            </a:r>
            <a:r>
              <a:rPr lang="nl-BE" sz="1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</a:t>
            </a:r>
            <a:r>
              <a:rPr lang="nl-BE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oeilijke boodschappen brengen = behoud vertrouwensrelatie  </a:t>
            </a:r>
          </a:p>
          <a:p>
            <a:pPr>
              <a:buNone/>
            </a:pPr>
            <a:r>
              <a:rPr lang="nl-BE" sz="1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nl-BE" sz="1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 begeleidende team. </a:t>
            </a:r>
          </a:p>
          <a:p>
            <a:pPr>
              <a:buNone/>
            </a:pPr>
            <a:endParaRPr lang="nl-BE" sz="1800" dirty="0">
              <a:latin typeface="Bahnschrift" panose="020B0502040204020203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nl-BE" sz="1800" dirty="0">
                <a:latin typeface="Bahnschrift" panose="020B0502040204020203" pitchFamily="34" charset="0"/>
                <a:cs typeface="Times New Roman" panose="02020603050405020304" pitchFamily="18" charset="0"/>
              </a:rPr>
              <a:t>	* Opgebouwde stabiliteit behouden</a:t>
            </a:r>
          </a:p>
          <a:p>
            <a:pPr>
              <a:buNone/>
            </a:pPr>
            <a:r>
              <a:rPr lang="nl-BE" sz="1800" dirty="0">
                <a:latin typeface="Bahnschrift" panose="020B0502040204020203" pitchFamily="34" charset="0"/>
                <a:cs typeface="Times New Roman" panose="02020603050405020304" pitchFamily="18" charset="0"/>
              </a:rPr>
              <a:t>	* “Stok achter de deur”</a:t>
            </a:r>
            <a:endParaRPr lang="nl-BE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484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F48F5618-88AA-4CC9-BE65-06DA7FAE38EC}"/>
              </a:ext>
            </a:extLst>
          </p:cNvPr>
          <p:cNvSpPr txBox="1"/>
          <p:nvPr/>
        </p:nvSpPr>
        <p:spPr>
          <a:xfrm>
            <a:off x="3996052" y="2104574"/>
            <a:ext cx="3816000" cy="754036"/>
          </a:xfrm>
          <a:prstGeom prst="rect">
            <a:avLst/>
          </a:prstGeom>
        </p:spPr>
        <p:txBody>
          <a:bodyPr vert="horz" lIns="0" tIns="0" rIns="0" bIns="0" rtlCol="0" anchor="t" anchorCtr="0">
            <a:normAutofit fontScale="25000" lnSpcReduction="20000"/>
          </a:bodyPr>
          <a:lstStyle/>
          <a:p>
            <a:pPr>
              <a:lnSpc>
                <a:spcPts val="5400"/>
              </a:lnSpc>
              <a:spcBef>
                <a:spcPct val="0"/>
              </a:spcBef>
              <a:spcAft>
                <a:spcPts val="600"/>
              </a:spcAft>
            </a:pPr>
            <a:r>
              <a:rPr lang="nl-BE" sz="21600" b="1" dirty="0">
                <a:solidFill>
                  <a:schemeClr val="bg1"/>
                </a:solidFill>
                <a:latin typeface="Forte" panose="03060902040502070203" pitchFamily="66" charset="0"/>
                <a:ea typeface="+mj-ea"/>
                <a:cs typeface="+mj-cs"/>
              </a:rPr>
              <a:t>Wie zijn wij?</a:t>
            </a:r>
          </a:p>
          <a:p>
            <a:pPr>
              <a:lnSpc>
                <a:spcPts val="5400"/>
              </a:lnSpc>
              <a:spcBef>
                <a:spcPct val="0"/>
              </a:spcBef>
              <a:spcAft>
                <a:spcPts val="600"/>
              </a:spcAft>
            </a:pPr>
            <a:endParaRPr lang="nl-BE" sz="5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ts val="5400"/>
              </a:lnSpc>
              <a:spcBef>
                <a:spcPct val="0"/>
              </a:spcBef>
              <a:spcAft>
                <a:spcPts val="600"/>
              </a:spcAft>
            </a:pPr>
            <a:endParaRPr lang="nl-BE" sz="5400" b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1" name="Subtitle 2">
            <a:extLst>
              <a:ext uri="{FF2B5EF4-FFF2-40B4-BE49-F238E27FC236}">
                <a16:creationId xmlns:a16="http://schemas.microsoft.com/office/drawing/2014/main" id="{A8E8C453-83B1-D979-1E0B-1CB6F17621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87009" y="5204052"/>
            <a:ext cx="2069205" cy="74034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22,221 Cartoon Talk Speech Vignetting Wall Murals - Canvas Prints -  Stickers | Wallsheaven">
            <a:extLst>
              <a:ext uri="{FF2B5EF4-FFF2-40B4-BE49-F238E27FC236}">
                <a16:creationId xmlns:a16="http://schemas.microsoft.com/office/drawing/2014/main" id="{AB5CF4AF-32F9-4B3F-B078-146809CB36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46242" y="6044105"/>
            <a:ext cx="352800" cy="107095"/>
          </a:xfrm>
          <a:prstGeom prst="rect">
            <a:avLst/>
          </a:prstGeom>
          <a:solidFill>
            <a:srgbClr val="FFFFFF"/>
          </a:solidFill>
        </p:spPr>
      </p:pic>
      <p:pic>
        <p:nvPicPr>
          <p:cNvPr id="1030" name="Picture 6" descr="Speech Bubbles Hello Cartoon - Free image on Pixabay">
            <a:extLst>
              <a:ext uri="{FF2B5EF4-FFF2-40B4-BE49-F238E27FC236}">
                <a16:creationId xmlns:a16="http://schemas.microsoft.com/office/drawing/2014/main" id="{1D258FFB-DC2A-488F-8EAB-2D8EDF1C65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000" y="2958321"/>
            <a:ext cx="3996052" cy="274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2">
            <a:extLst>
              <a:ext uri="{FF2B5EF4-FFF2-40B4-BE49-F238E27FC236}">
                <a16:creationId xmlns:a16="http://schemas.microsoft.com/office/drawing/2014/main" id="{62887C60-59FD-44A1-81D5-90B7B4F021B7}"/>
              </a:ext>
            </a:extLst>
          </p:cNvPr>
          <p:cNvSpPr txBox="1"/>
          <p:nvPr/>
        </p:nvSpPr>
        <p:spPr>
          <a:xfrm>
            <a:off x="4429958" y="4576219"/>
            <a:ext cx="1185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Forte" panose="03060902040502070203" pitchFamily="66" charset="0"/>
              </a:rPr>
              <a:t>Charlotte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9E594D5-D101-4470-99DA-2B43E90DBF1A}"/>
              </a:ext>
            </a:extLst>
          </p:cNvPr>
          <p:cNvSpPr txBox="1"/>
          <p:nvPr/>
        </p:nvSpPr>
        <p:spPr>
          <a:xfrm>
            <a:off x="5877315" y="5316755"/>
            <a:ext cx="10120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>
                <a:latin typeface="Forte" panose="03060902040502070203" pitchFamily="66" charset="0"/>
              </a:rPr>
              <a:t>Els</a:t>
            </a:r>
          </a:p>
        </p:txBody>
      </p:sp>
    </p:spTree>
    <p:extLst>
      <p:ext uri="{BB962C8B-B14F-4D97-AF65-F5344CB8AC3E}">
        <p14:creationId xmlns:p14="http://schemas.microsoft.com/office/powerpoint/2010/main" val="28192655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3E7DA-04A0-40F5-BA4D-8FDCFD2A6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FCC2E1-AD69-418A-87B6-F7F5F53AF24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800"/>
              </a:spcAft>
              <a:buNone/>
            </a:pPr>
            <a:r>
              <a:rPr lang="nl-BE" sz="3200" dirty="0"/>
              <a:t>2)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Interneringss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tatuut zorgt voor een heel  </a:t>
            </a:r>
            <a:r>
              <a:rPr lang="nl-BE" sz="2800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professioneel vangnet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rond de </a:t>
            </a:r>
            <a:r>
              <a:rPr lang="nl-BE" sz="2800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geïnterneerde</a:t>
            </a:r>
            <a:endParaRPr lang="nl-BE" sz="2800" dirty="0">
              <a:solidFill>
                <a:schemeClr val="accent3">
                  <a:lumMod val="75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nl-BE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→ Niet alleen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→</a:t>
            </a: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 justitieassistent = casusregisseur</a:t>
            </a:r>
          </a:p>
          <a:p>
            <a:pPr algn="just">
              <a:lnSpc>
                <a:spcPts val="1300"/>
              </a:lnSpc>
              <a:spcAft>
                <a:spcPts val="800"/>
              </a:spcAft>
              <a:buNone/>
            </a:pPr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nl-BE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300"/>
              </a:lnSpc>
              <a:spcAft>
                <a:spcPts val="800"/>
              </a:spcAft>
            </a:pPr>
            <a:endParaRPr lang="nl-BE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9407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318A90-7C7F-40AB-B431-EB5F89DBB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688BDC-1950-4283-A1EE-CEE079F68E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6000" y="1872000"/>
            <a:ext cx="7416000" cy="3672000"/>
          </a:xfrm>
        </p:spPr>
        <p:txBody>
          <a:bodyPr/>
          <a:lstStyle/>
          <a:p>
            <a:pPr>
              <a:buNone/>
            </a:pPr>
            <a:r>
              <a:rPr lang="nl-BE" sz="3200" dirty="0">
                <a:latin typeface="Bahnschrift" panose="020B0502040204020203" pitchFamily="34" charset="0"/>
              </a:rPr>
              <a:t>3) </a:t>
            </a:r>
            <a:r>
              <a:rPr lang="nl-BE" sz="32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V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erantwoordelijkheid delen</a:t>
            </a:r>
          </a:p>
          <a:p>
            <a:pPr>
              <a:buNone/>
            </a:pPr>
            <a:endParaRPr lang="nl-BE" sz="20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nl-BE" sz="20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Crisissituaties </a:t>
            </a:r>
          </a:p>
          <a:p>
            <a:pPr marL="861750" lvl="1" indent="-285750">
              <a:buFontTx/>
              <a:buChar char="-"/>
            </a:pPr>
            <a:r>
              <a:rPr lang="nl-BE" sz="2000" dirty="0">
                <a:solidFill>
                  <a:schemeClr val="tx1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Overleg</a:t>
            </a:r>
          </a:p>
          <a:p>
            <a:pPr marL="861750" lvl="1" indent="-285750">
              <a:buFontTx/>
              <a:buChar char="-"/>
            </a:pPr>
            <a:r>
              <a:rPr lang="nl-BE" sz="20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Sneller opname regelen </a:t>
            </a:r>
          </a:p>
          <a:p>
            <a:pPr marL="861750" lvl="1" indent="-285750">
              <a:buFontTx/>
              <a:buChar char="-"/>
            </a:pPr>
            <a:r>
              <a:rPr lang="nl-BE" sz="2000" dirty="0">
                <a:solidFill>
                  <a:schemeClr val="tx1"/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Druk uitoefenen op justitiabele</a:t>
            </a:r>
            <a:endParaRPr lang="nl-BE" sz="2400" dirty="0">
              <a:solidFill>
                <a:schemeClr val="tx1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678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DC573D-B045-4AA8-AAE0-39EA7213D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0AFE33-4D50-46C6-9815-CF24A037F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74496" y="1344189"/>
            <a:ext cx="8380054" cy="5131690"/>
          </a:xfrm>
        </p:spPr>
        <p:txBody>
          <a:bodyPr/>
          <a:lstStyle/>
          <a:p>
            <a:pPr>
              <a:buNone/>
            </a:pPr>
            <a:r>
              <a:rPr lang="nl-BE" sz="3200" dirty="0"/>
              <a:t>4)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Justitieassistent als gesprekspartner van de </a:t>
            </a:r>
          </a:p>
          <a:p>
            <a:pPr>
              <a:buNone/>
            </a:pPr>
            <a:r>
              <a:rPr lang="nl-BE" sz="2800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geïnterneerde</a:t>
            </a:r>
          </a:p>
          <a:p>
            <a:pPr>
              <a:buNone/>
            </a:pPr>
            <a:endParaRPr lang="nl-BE" sz="2800" u="sng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nl-BE" dirty="0"/>
          </a:p>
        </p:txBody>
      </p:sp>
      <p:pic>
        <p:nvPicPr>
          <p:cNvPr id="5122" name="Picture 2" descr="Technology Products: buyer engagement events - GOV.UK">
            <a:extLst>
              <a:ext uri="{FF2B5EF4-FFF2-40B4-BE49-F238E27FC236}">
                <a16:creationId xmlns:a16="http://schemas.microsoft.com/office/drawing/2014/main" id="{2A7306E7-A9A7-40AE-AD36-B03C40875A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2515" y="2190135"/>
            <a:ext cx="3993410" cy="2595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3570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F5851-45AD-4EED-B06F-9D606D0CA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7640" y="1270800"/>
            <a:ext cx="6671272" cy="248341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D48E1C4-EF23-403B-85CF-E8174E808F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nl-BE" sz="2800" dirty="0">
                <a:latin typeface="Bahnschrift" panose="020B0502040204020203" pitchFamily="34" charset="0"/>
              </a:rPr>
              <a:t>5)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Goede bereikbaarheid justitieassistent = </a:t>
            </a:r>
          </a:p>
          <a:p>
            <a:pPr>
              <a:buNone/>
            </a:pPr>
            <a:r>
              <a:rPr lang="nl-BE" sz="2800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    </a:t>
            </a:r>
            <a:r>
              <a:rPr lang="nl-BE" sz="2800" u="sng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</a:rPr>
              <a:t>goede verbinding tussen VAPH en justitie</a:t>
            </a:r>
          </a:p>
          <a:p>
            <a:pPr>
              <a:buNone/>
            </a:pPr>
            <a:endParaRPr lang="nl-BE" dirty="0">
              <a:latin typeface="Bahnschrift" panose="020B0502040204020203" pitchFamily="34" charset="0"/>
            </a:endParaRPr>
          </a:p>
          <a:p>
            <a:pPr>
              <a:buNone/>
            </a:pPr>
            <a:r>
              <a:rPr lang="nl-BE" dirty="0">
                <a:latin typeface="Bahnschrift" panose="020B0502040204020203" pitchFamily="34" charset="0"/>
                <a:cs typeface="Times New Roman" panose="02020603050405020304" pitchFamily="18" charset="0"/>
              </a:rPr>
              <a:t>      → Mogelijkheden</a:t>
            </a:r>
          </a:p>
          <a:p>
            <a:pPr>
              <a:buNone/>
            </a:pPr>
            <a:endParaRPr lang="nl-BE" dirty="0">
              <a:latin typeface="Bahnschrift" panose="020B0502040204020203" pitchFamily="34" charset="0"/>
            </a:endParaRPr>
          </a:p>
          <a:p>
            <a:pPr>
              <a:buNone/>
            </a:pPr>
            <a:endParaRPr lang="nl-BE" dirty="0">
              <a:latin typeface="Bahnschrift" panose="020B0502040204020203" pitchFamily="34" charset="0"/>
            </a:endParaRPr>
          </a:p>
          <a:p>
            <a:pPr>
              <a:buNone/>
            </a:pPr>
            <a:endParaRPr lang="nl-BE" dirty="0">
              <a:latin typeface="Bahnschrift" panose="020B0502040204020203" pitchFamily="34" charset="0"/>
            </a:endParaRPr>
          </a:p>
          <a:p>
            <a:pPr>
              <a:buNone/>
            </a:pPr>
            <a:endParaRPr lang="nl-BE" dirty="0">
              <a:latin typeface="Bahnschrift" panose="020B0502040204020203" pitchFamily="34" charset="0"/>
            </a:endParaRPr>
          </a:p>
        </p:txBody>
      </p:sp>
      <p:pic>
        <p:nvPicPr>
          <p:cNvPr id="6150" name="Picture 6" descr="4 times support executives ditched the 'script' for an engaging conversation  | CustomerThink">
            <a:extLst>
              <a:ext uri="{FF2B5EF4-FFF2-40B4-BE49-F238E27FC236}">
                <a16:creationId xmlns:a16="http://schemas.microsoft.com/office/drawing/2014/main" id="{9C5766C8-B6BE-4D28-8369-9556831C27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2515" y="3115125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8017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9FE708-E468-4EC2-A460-7B50EEC2E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43748" y="656303"/>
            <a:ext cx="4368304" cy="3932271"/>
          </a:xfrm>
        </p:spPr>
        <p:txBody>
          <a:bodyPr anchor="t">
            <a:normAutofit/>
          </a:bodyPr>
          <a:lstStyle/>
          <a:p>
            <a:r>
              <a:rPr lang="nl-BE" sz="5000" dirty="0">
                <a:latin typeface="Forte" panose="03060902040502070203" pitchFamily="66" charset="0"/>
              </a:rPr>
              <a:t>Hartelijk dank!</a:t>
            </a:r>
            <a:br>
              <a:rPr lang="nl-BE" sz="5000" dirty="0">
                <a:latin typeface="Forte" panose="03060902040502070203" pitchFamily="66" charset="0"/>
              </a:rPr>
            </a:br>
            <a:br>
              <a:rPr lang="nl-BE" sz="5000" dirty="0">
                <a:latin typeface="Forte" panose="03060902040502070203" pitchFamily="66" charset="0"/>
              </a:rPr>
            </a:br>
            <a:r>
              <a:rPr lang="nl-BE" sz="5000" dirty="0">
                <a:latin typeface="Forte" panose="03060902040502070203" pitchFamily="66" charset="0"/>
              </a:rPr>
              <a:t>  Nog vragen?</a:t>
            </a:r>
            <a:br>
              <a:rPr lang="nl-BE" sz="5000" dirty="0">
                <a:latin typeface="Forte" panose="03060902040502070203" pitchFamily="66" charset="0"/>
              </a:rPr>
            </a:br>
            <a:endParaRPr lang="nl-BE" sz="5000" dirty="0">
              <a:latin typeface="Forte" panose="03060902040502070203" pitchFamily="66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4F2DAC2-A259-4CBD-6D08-408B44C0A2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00832" y="4631622"/>
            <a:ext cx="3816000" cy="1224000"/>
          </a:xfrm>
        </p:spPr>
        <p:txBody>
          <a:bodyPr/>
          <a:lstStyle/>
          <a:p>
            <a:endParaRPr lang="en-US"/>
          </a:p>
        </p:txBody>
      </p:sp>
      <p:pic>
        <p:nvPicPr>
          <p:cNvPr id="6" name="Tijdelijke aanduiding voor inhoud 4" descr="Afbeelding met tekst, oud&#10;&#10;Automatisch gegenereerde beschrijving">
            <a:extLst>
              <a:ext uri="{FF2B5EF4-FFF2-40B4-BE49-F238E27FC236}">
                <a16:creationId xmlns:a16="http://schemas.microsoft.com/office/drawing/2014/main" id="{C2766395-8DDB-4C1F-9531-02811924AC7B}"/>
              </a:ext>
            </a:extLst>
          </p:cNvPr>
          <p:cNvPicPr>
            <a:picLocks noGrp="1" noChangeAspect="1"/>
          </p:cNvPicPr>
          <p:nvPr>
            <p:ph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6501" y="6043613"/>
            <a:ext cx="271360" cy="354012"/>
          </a:xfrm>
          <a:noFill/>
        </p:spPr>
      </p:pic>
      <p:pic>
        <p:nvPicPr>
          <p:cNvPr id="10" name="Tijdelijke aanduiding voor inhoud 4" descr="Afbeelding met tekst, oud&#10;&#10;Automatisch gegenereerde beschrijving">
            <a:extLst>
              <a:ext uri="{FF2B5EF4-FFF2-40B4-BE49-F238E27FC236}">
                <a16:creationId xmlns:a16="http://schemas.microsoft.com/office/drawing/2014/main" id="{C08F9AE0-30EA-4B81-8C59-AAC95E22C45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4071385" y="2861816"/>
            <a:ext cx="2716652" cy="35396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6211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6000" y="756000"/>
            <a:ext cx="4400361" cy="2196000"/>
          </a:xfrm>
        </p:spPr>
        <p:txBody>
          <a:bodyPr anchor="t">
            <a:normAutofit/>
          </a:bodyPr>
          <a:lstStyle/>
          <a:p>
            <a:r>
              <a:rPr lang="nl-BE"/>
              <a:t>Eventuele titel </a:t>
            </a:r>
            <a:r>
              <a:rPr lang="nl-BE" err="1"/>
              <a:t>vd</a:t>
            </a:r>
            <a:r>
              <a:rPr lang="nl-BE"/>
              <a:t> slide</a:t>
            </a:r>
            <a:endParaRPr lang="nl-BE" b="1"/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>
          <a:xfrm>
            <a:off x="5176691" y="4191642"/>
            <a:ext cx="3408509" cy="211290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endParaRPr lang="nl-BE" b="0" dirty="0"/>
          </a:p>
        </p:txBody>
      </p:sp>
      <p:pic>
        <p:nvPicPr>
          <p:cNvPr id="2050" name="Picture 2" descr="22,221 Cartoon Talk Speech Vignetting Wall Murals - Canvas Prints -  Stickers | Wallsheaven">
            <a:extLst>
              <a:ext uri="{FF2B5EF4-FFF2-40B4-BE49-F238E27FC236}">
                <a16:creationId xmlns:a16="http://schemas.microsoft.com/office/drawing/2014/main" id="{5E28504E-31CA-4EBF-B839-B1AD30FAAC4B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1" t="11283" b="11283"/>
          <a:stretch/>
        </p:blipFill>
        <p:spPr bwMode="auto">
          <a:xfrm>
            <a:off x="2228295" y="1296139"/>
            <a:ext cx="5105302" cy="4088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C308F68C-B8E8-49C4-AAA4-F8BFEBACCBDC}"/>
              </a:ext>
            </a:extLst>
          </p:cNvPr>
          <p:cNvSpPr txBox="1"/>
          <p:nvPr/>
        </p:nvSpPr>
        <p:spPr>
          <a:xfrm>
            <a:off x="1810403" y="994862"/>
            <a:ext cx="1557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>
                <a:solidFill>
                  <a:srgbClr val="00B050"/>
                </a:solidFill>
                <a:latin typeface="Bahnschrift Light Condensed" panose="020B0502040204020203" pitchFamily="34" charset="0"/>
              </a:rPr>
              <a:t>Naam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200E25F5-40E3-4773-86CD-7E9142827643}"/>
              </a:ext>
            </a:extLst>
          </p:cNvPr>
          <p:cNvSpPr txBox="1"/>
          <p:nvPr/>
        </p:nvSpPr>
        <p:spPr>
          <a:xfrm>
            <a:off x="5124212" y="697607"/>
            <a:ext cx="2397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400" dirty="0">
                <a:solidFill>
                  <a:srgbClr val="00B050"/>
                </a:solidFill>
                <a:latin typeface="Bahnschrift Light Condensed" panose="020B0502040204020203" pitchFamily="34" charset="0"/>
              </a:rPr>
              <a:t>Organisatie &amp; jouw functie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3348547E-D369-4660-A83D-959BBA1086E2}"/>
              </a:ext>
            </a:extLst>
          </p:cNvPr>
          <p:cNvSpPr txBox="1"/>
          <p:nvPr/>
        </p:nvSpPr>
        <p:spPr>
          <a:xfrm>
            <a:off x="483885" y="2569582"/>
            <a:ext cx="18910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B050"/>
                </a:solidFill>
                <a:latin typeface="Bahnschrift Light Condensed" panose="020B0502040204020203" pitchFamily="34" charset="0"/>
                <a:cs typeface="Arabic Typesetting" panose="020B0604020202020204" pitchFamily="66" charset="-78"/>
              </a:rPr>
              <a:t>Ervaring met geïnterneerden en een justitieassistent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B4EB444D-8ACA-4B99-9D1B-2745886C4EA6}"/>
              </a:ext>
            </a:extLst>
          </p:cNvPr>
          <p:cNvSpPr txBox="1"/>
          <p:nvPr/>
        </p:nvSpPr>
        <p:spPr>
          <a:xfrm>
            <a:off x="7011979" y="2148425"/>
            <a:ext cx="18948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dirty="0">
                <a:solidFill>
                  <a:srgbClr val="00B050"/>
                </a:solidFill>
                <a:latin typeface="Bahnschrift Light Condensed" panose="020B0502040204020203" pitchFamily="34" charset="0"/>
              </a:rPr>
              <a:t>Specifieke vragen</a:t>
            </a:r>
          </a:p>
        </p:txBody>
      </p:sp>
    </p:spTree>
    <p:extLst>
      <p:ext uri="{BB962C8B-B14F-4D97-AF65-F5344CB8AC3E}">
        <p14:creationId xmlns:p14="http://schemas.microsoft.com/office/powerpoint/2010/main" val="9456393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393A64-9172-4908-94B0-5372BA443E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BE" sz="6600" dirty="0">
                <a:latin typeface="Forte" panose="03060902040502070203" pitchFamily="66" charset="0"/>
              </a:rPr>
              <a:t>Opzet van vandaag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AE3BE82-DDEB-499B-9F97-1A9D209866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BE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nl-BE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nzoomen op de voordelen om te werken met bewoners met een interneringsstatuut </a:t>
            </a:r>
            <a:endParaRPr lang="nl-BE" sz="1800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C1598F6-F524-424B-9272-C1CA22F8E7B5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00165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1C03BC-84C2-495E-88B9-031CB03A0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000" y="756000"/>
            <a:ext cx="6631759" cy="415852"/>
          </a:xfrm>
        </p:spPr>
        <p:txBody>
          <a:bodyPr/>
          <a:lstStyle/>
          <a:p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89D001-E2DE-4C96-A1E7-8915A386078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sz="3200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nl-BE" sz="3200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positieve evolutie in de opvolging en begeleiding van geïnterneerden</a:t>
            </a:r>
            <a: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br>
              <a:rPr lang="nl-BE" sz="24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Veel investeringen </a:t>
            </a:r>
            <a:r>
              <a:rPr lang="nl-BE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resultaat</a:t>
            </a:r>
            <a:b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Veel meer samenwerkingspartners</a:t>
            </a:r>
            <a:b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Crisis- en FTO-bedden </a:t>
            </a:r>
            <a:b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3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</a:t>
            </a:r>
            <a: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FTO = Forensische Time-Out</a:t>
            </a:r>
            <a:b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3200" dirty="0">
                <a:solidFill>
                  <a:schemeClr val="tx1"/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Detentie als allerlaatste antwoord!</a:t>
            </a:r>
            <a:endParaRPr lang="nl-BE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327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265C05-1635-4581-9337-97F7E67BD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z="4400" dirty="0">
                <a:latin typeface="Forte" panose="03060902040502070203" pitchFamily="66" charset="0"/>
              </a:rPr>
              <a:t>Onze functie en rol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DC5947C-7ED0-49DD-8F81-47FEE0B71D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BE" sz="2000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 JA volgen wij de geïnterneerden op die IOP zijn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(IOP = In</a:t>
            </a:r>
            <a:r>
              <a:rPr lang="nl-BE" sz="2000" u="sng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vrij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heidsstelling </a:t>
            </a:r>
            <a:r>
              <a:rPr lang="nl-BE" sz="2000" u="sng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nl-BE" sz="2000" u="sng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Proef</a:t>
            </a:r>
            <a:r>
              <a:rPr lang="nl-BE" sz="20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endParaRPr lang="nl-BE" sz="2000" dirty="0">
              <a:latin typeface="Bahnschrift" panose="020B0502040204020203" pitchFamily="34" charset="0"/>
              <a:cs typeface="Times New Roman" panose="02020603050405020304" pitchFamily="18" charset="0"/>
            </a:endParaRPr>
          </a:p>
          <a:p>
            <a:r>
              <a:rPr lang="nl-BE" sz="2000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Onze verschillende opdrachten</a:t>
            </a:r>
            <a: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  <a:t>:</a:t>
            </a:r>
            <a:b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</a:br>
            <a: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  <a:t>	- Maatschappelijke enquête</a:t>
            </a:r>
            <a:b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</a:br>
            <a: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  <a:t>	- BME (basisenquête)</a:t>
            </a:r>
          </a:p>
          <a:p>
            <a:pPr>
              <a:buNone/>
            </a:pPr>
            <a:endParaRPr lang="nl-BE" sz="2000" dirty="0">
              <a:latin typeface="Bahnschrift" panose="020B0502040204020203" pitchFamily="34" charset="0"/>
              <a:cs typeface="Times New Roman" panose="02020603050405020304" pitchFamily="18" charset="0"/>
            </a:endParaRPr>
          </a:p>
          <a:p>
            <a:r>
              <a:rPr lang="nl-BE" sz="2000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cs typeface="Times New Roman" panose="02020603050405020304" pitchFamily="18" charset="0"/>
              </a:rPr>
              <a:t>Mogelijke uitvoeringsmodaliteiten</a:t>
            </a:r>
            <a: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  <a:t>:</a:t>
            </a:r>
            <a:b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</a:br>
            <a: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  <a:t>	- Plaatsing</a:t>
            </a:r>
            <a:b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</a:br>
            <a: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  <a:t>	- BD</a:t>
            </a:r>
            <a:b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</a:br>
            <a: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  <a:t>	- ET</a:t>
            </a:r>
            <a:b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</a:br>
            <a:r>
              <a:rPr lang="nl-BE" sz="2000" dirty="0">
                <a:latin typeface="Bahnschrift" panose="020B0502040204020203" pitchFamily="34" charset="0"/>
                <a:cs typeface="Times New Roman" panose="02020603050405020304" pitchFamily="18" charset="0"/>
              </a:rPr>
              <a:t>	- IOP</a:t>
            </a:r>
          </a:p>
          <a:p>
            <a:pPr lvl="1" algn="just">
              <a:lnSpc>
                <a:spcPts val="1300"/>
              </a:lnSpc>
              <a:spcAft>
                <a:spcPts val="800"/>
              </a:spcAft>
            </a:pPr>
            <a:r>
              <a:rPr lang="nl-BE" sz="1800" dirty="0">
                <a:solidFill>
                  <a:srgbClr val="717171"/>
                </a:solidFill>
                <a:latin typeface="Bahnschrift" panose="020B0502040204020203" pitchFamily="34" charset="0"/>
              </a:rPr>
              <a:t>Proeftermijn, voorwaarden, JA, beroepsgeheim, meldingsplicht</a:t>
            </a:r>
          </a:p>
        </p:txBody>
      </p:sp>
    </p:spTree>
    <p:extLst>
      <p:ext uri="{BB962C8B-B14F-4D97-AF65-F5344CB8AC3E}">
        <p14:creationId xmlns:p14="http://schemas.microsoft.com/office/powerpoint/2010/main" val="3043592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ED93D1-ED87-44B9-A6B9-D1A319D16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BE" sz="8800" dirty="0">
                <a:latin typeface="Forte" panose="03060902040502070203" pitchFamily="66" charset="0"/>
              </a:rPr>
            </a:br>
            <a:r>
              <a:rPr lang="nl-BE" sz="8800" dirty="0">
                <a:latin typeface="Forte" panose="03060902040502070203" pitchFamily="66" charset="0"/>
              </a:rPr>
              <a:t>Vragen?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CCE976F9-83B5-4EF5-8AAB-1CE3D1BE24C0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375" y="2078831"/>
            <a:ext cx="451485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Vermenigvuldigingsteken 3">
            <a:extLst>
              <a:ext uri="{FF2B5EF4-FFF2-40B4-BE49-F238E27FC236}">
                <a16:creationId xmlns:a16="http://schemas.microsoft.com/office/drawing/2014/main" id="{F4270B2E-EA53-46DC-BB02-4D0E6B8766BC}"/>
              </a:ext>
            </a:extLst>
          </p:cNvPr>
          <p:cNvSpPr/>
          <p:nvPr/>
        </p:nvSpPr>
        <p:spPr>
          <a:xfrm>
            <a:off x="4546600" y="2078831"/>
            <a:ext cx="914400" cy="914400"/>
          </a:xfrm>
          <a:prstGeom prst="mathMultiply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EF323E1-8458-4BED-B081-40F049C0E74D}"/>
              </a:ext>
            </a:extLst>
          </p:cNvPr>
          <p:cNvSpPr txBox="1"/>
          <p:nvPr/>
        </p:nvSpPr>
        <p:spPr>
          <a:xfrm>
            <a:off x="4834194" y="1894165"/>
            <a:ext cx="6268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000" b="1" dirty="0"/>
              <a:t>AL</a:t>
            </a:r>
          </a:p>
        </p:txBody>
      </p:sp>
    </p:spTree>
    <p:extLst>
      <p:ext uri="{BB962C8B-B14F-4D97-AF65-F5344CB8AC3E}">
        <p14:creationId xmlns:p14="http://schemas.microsoft.com/office/powerpoint/2010/main" val="3550021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6155AA-6391-4E33-9162-07F570303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6000" y="756000"/>
            <a:ext cx="7416000" cy="1116000"/>
          </a:xfrm>
        </p:spPr>
        <p:txBody>
          <a:bodyPr anchor="t">
            <a:normAutofit/>
          </a:bodyPr>
          <a:lstStyle/>
          <a:p>
            <a:pPr algn="just"/>
            <a:br>
              <a:rPr lang="nl-BE" sz="4400" dirty="0">
                <a:latin typeface="Forte" panose="03060902040502070203" pitchFamily="66" charset="0"/>
              </a:rPr>
            </a:br>
            <a:r>
              <a:rPr lang="nl-BE" sz="4400" dirty="0">
                <a:latin typeface="Forte" panose="03060902040502070203" pitchFamily="66" charset="0"/>
              </a:rPr>
              <a:t>Opvolging van geïnterneerden</a:t>
            </a:r>
            <a:endParaRPr lang="nl-BE" sz="3200" dirty="0">
              <a:latin typeface="Forte" panose="03060902040502070203" pitchFamily="66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1887B95-49A2-4A92-BD24-FD16DB6E2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999" y="1907999"/>
            <a:ext cx="4367954" cy="4066673"/>
          </a:xfrm>
        </p:spPr>
        <p:txBody>
          <a:bodyPr>
            <a:normAutofit/>
          </a:bodyPr>
          <a:lstStyle/>
          <a:p>
            <a:r>
              <a:rPr lang="nl-BE" sz="1400" dirty="0">
                <a:solidFill>
                  <a:srgbClr val="87263B"/>
                </a:solidFill>
                <a:latin typeface="Bahnschrift" panose="020B0502040204020203" pitchFamily="34" charset="0"/>
              </a:rPr>
              <a:t>Wel ervaring</a:t>
            </a:r>
          </a:p>
          <a:p>
            <a:endParaRPr lang="nl-BE" sz="1400" dirty="0">
              <a:latin typeface="Bahnschrift" panose="020B0502040204020203" pitchFamily="34" charset="0"/>
            </a:endParaRPr>
          </a:p>
          <a:p>
            <a:r>
              <a:rPr lang="nl-BE" sz="1400" dirty="0">
                <a:solidFill>
                  <a:srgbClr val="87263B"/>
                </a:solidFill>
                <a:latin typeface="Bahnschrift" panose="020B0502040204020203" pitchFamily="34" charset="0"/>
              </a:rPr>
              <a:t>Nog geen ervaring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1400" dirty="0">
                <a:latin typeface="Bahnschrift" panose="020B0502040204020203" pitchFamily="34" charset="0"/>
              </a:rPr>
              <a:t>S</a:t>
            </a:r>
            <a:r>
              <a:rPr lang="nl-BE" sz="1400" dirty="0">
                <a:effectLst/>
                <a:latin typeface="Bahnschrift" panose="020B0502040204020203" pitchFamily="34" charset="0"/>
              </a:rPr>
              <a:t>pecifieke reden? </a:t>
            </a:r>
            <a:endParaRPr lang="nl-BE" sz="1400" dirty="0">
              <a:latin typeface="Bahnschrif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1400" dirty="0">
                <a:effectLst/>
                <a:latin typeface="Bahnschrift" panose="020B0502040204020203" pitchFamily="34" charset="0"/>
              </a:rPr>
              <a:t>Nog geen aanmelding van een geïnterneerde persoon? </a:t>
            </a:r>
            <a:endParaRPr lang="nl-BE" sz="1400" dirty="0">
              <a:latin typeface="Bahnschrift" panose="020B050204020402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1400" dirty="0">
                <a:effectLst/>
                <a:latin typeface="Bahnschrift" panose="020B0502040204020203" pitchFamily="34" charset="0"/>
              </a:rPr>
              <a:t>Terughoudendheid binnen de organisatie rond het werken met deze mensen?</a:t>
            </a:r>
          </a:p>
          <a:p>
            <a:pPr>
              <a:buNone/>
            </a:pPr>
            <a:endParaRPr lang="nl-BE" sz="1400" dirty="0">
              <a:latin typeface="Bahnschrift" panose="020B0502040204020203" pitchFamily="34" charset="0"/>
            </a:endParaRPr>
          </a:p>
          <a:p>
            <a:pPr>
              <a:buNone/>
            </a:pPr>
            <a:r>
              <a:rPr lang="nl-BE" sz="1400" u="sng" dirty="0">
                <a:effectLst/>
                <a:latin typeface="Bahnschrift" panose="020B0502040204020203" pitchFamily="34" charset="0"/>
              </a:rPr>
              <a:t>Verwachting</a:t>
            </a:r>
            <a:r>
              <a:rPr lang="nl-BE" sz="1400" dirty="0">
                <a:effectLst/>
                <a:latin typeface="Bahnschrift" panose="020B0502040204020203" pitchFamily="34" charset="0"/>
              </a:rPr>
              <a:t> = vraag naar opname van geïnterneerde personen zal stijgen (o.a. door de directe financiering voor geïnterneerden)</a:t>
            </a:r>
          </a:p>
          <a:p>
            <a:pPr>
              <a:buNone/>
            </a:pPr>
            <a:endParaRPr lang="nl-BE" sz="1400" dirty="0">
              <a:latin typeface="Bahnschrift" panose="020B0502040204020203" pitchFamily="34" charset="0"/>
            </a:endParaRPr>
          </a:p>
          <a:p>
            <a:pPr>
              <a:buNone/>
            </a:pPr>
            <a:endParaRPr lang="nl-BE" sz="1400" dirty="0">
              <a:latin typeface="Bahnschrift" panose="020B0502040204020203" pitchFamily="34" charset="0"/>
            </a:endParaRPr>
          </a:p>
          <a:p>
            <a:pPr>
              <a:buNone/>
            </a:pPr>
            <a:r>
              <a:rPr lang="nl-BE" dirty="0">
                <a:solidFill>
                  <a:srgbClr val="87263B"/>
                </a:solidFill>
                <a:latin typeface="Bahnschrift" panose="020B0502040204020203" pitchFamily="34" charset="0"/>
              </a:rPr>
              <a:t>“Het zijn g</a:t>
            </a:r>
            <a:r>
              <a:rPr lang="nl-BE" dirty="0">
                <a:solidFill>
                  <a:srgbClr val="87263B"/>
                </a:solidFill>
                <a:effectLst/>
                <a:latin typeface="Bahnschrift" panose="020B0502040204020203" pitchFamily="34" charset="0"/>
              </a:rPr>
              <a:t>ewoon bewoners zoals eender welke andere bewoner hier”</a:t>
            </a:r>
          </a:p>
          <a:p>
            <a:endParaRPr lang="nl-BE" sz="1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C831A00-FB37-416C-BB7E-BE7830C8BB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635" y="2054842"/>
            <a:ext cx="1909206" cy="1899660"/>
          </a:xfrm>
          <a:prstGeom prst="rect">
            <a:avLst/>
          </a:prstGeom>
          <a:noFill/>
        </p:spPr>
      </p:pic>
      <p:pic>
        <p:nvPicPr>
          <p:cNvPr id="2050" name="Picture 2" descr="DE FAMILIERECHTBANKp. 6">
            <a:extLst>
              <a:ext uri="{FF2B5EF4-FFF2-40B4-BE49-F238E27FC236}">
                <a16:creationId xmlns:a16="http://schemas.microsoft.com/office/drawing/2014/main" id="{6BF8CC9B-C465-412B-9C5C-D6E3C1E110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498" y="4014756"/>
            <a:ext cx="1977374" cy="1899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256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7DBF55-FBCA-4691-A9FF-92A55A1933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nl-BE" sz="8000" dirty="0">
                <a:latin typeface="Forte" panose="03060902040502070203" pitchFamily="66" charset="0"/>
              </a:rPr>
            </a:br>
            <a:r>
              <a:rPr lang="nl-BE" sz="8000" dirty="0">
                <a:latin typeface="Forte" panose="03060902040502070203" pitchFamily="66" charset="0"/>
              </a:rPr>
              <a:t>Extra netwerk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E588E0-1051-4C7A-B481-A68092C2B6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nl-BE" sz="2000" dirty="0">
              <a:solidFill>
                <a:srgbClr val="4472C4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</a:t>
            </a:r>
            <a:r>
              <a:rPr lang="nl-BE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ustitiële opvolging = gans </a:t>
            </a:r>
            <a:r>
              <a:rPr lang="nl-BE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netwerk van partners </a:t>
            </a:r>
            <a:r>
              <a:rPr lang="nl-BE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erbij. </a:t>
            </a:r>
          </a:p>
          <a:p>
            <a:pPr>
              <a:buNone/>
            </a:pPr>
            <a:endParaRPr lang="nl-BE" sz="1800" dirty="0">
              <a:latin typeface="Bahnschrift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BE" sz="2800" u="sng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Voor- en nadelen</a:t>
            </a:r>
            <a:r>
              <a:rPr lang="nl-BE" sz="2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nl-BE" sz="2800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Extra tijdsinvestering </a:t>
            </a:r>
          </a:p>
          <a:p>
            <a:pPr>
              <a:buNone/>
            </a:pPr>
            <a:r>
              <a:rPr lang="nl-BE" sz="2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2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(afstemming, overleg en samenwerking)</a:t>
            </a:r>
          </a:p>
          <a:p>
            <a:pPr marL="285750" indent="-285750">
              <a:buFontTx/>
              <a:buChar char="-"/>
            </a:pPr>
            <a:r>
              <a:rPr lang="nl-BE" sz="2800" dirty="0">
                <a:solidFill>
                  <a:schemeClr val="accent3">
                    <a:lumMod val="75000"/>
                  </a:schemeClr>
                </a:solidFill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nl-BE" sz="2800" dirty="0">
                <a:solidFill>
                  <a:schemeClr val="accent3">
                    <a:lumMod val="75000"/>
                  </a:schemeClr>
                </a:solidFill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erruimend &amp; verademend </a:t>
            </a:r>
          </a:p>
          <a:p>
            <a:pPr>
              <a:buNone/>
            </a:pPr>
            <a:r>
              <a:rPr lang="nl-BE" sz="2800" dirty="0"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nl-BE" sz="2800" dirty="0">
                <a:effectLst/>
                <a:latin typeface="Bahnschrift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(o.m. bij ernstige gedragsproblemen)</a:t>
            </a:r>
          </a:p>
          <a:p>
            <a:pPr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08427162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e_Dep_WVG_2015">
  <a:themeElements>
    <a:clrScheme name="DepWVG">
      <a:dk1>
        <a:sysClr val="windowText" lastClr="000000"/>
      </a:dk1>
      <a:lt1>
        <a:sysClr val="window" lastClr="FFFFFF"/>
      </a:lt1>
      <a:dk2>
        <a:srgbClr val="8BAE00"/>
      </a:dk2>
      <a:lt2>
        <a:srgbClr val="EEECE1"/>
      </a:lt2>
      <a:accent1>
        <a:srgbClr val="8BAE00"/>
      </a:accent1>
      <a:accent2>
        <a:srgbClr val="23789C"/>
      </a:accent2>
      <a:accent3>
        <a:srgbClr val="C63131"/>
      </a:accent3>
      <a:accent4>
        <a:srgbClr val="C68031"/>
      </a:accent4>
      <a:accent5>
        <a:srgbClr val="FFE615"/>
      </a:accent5>
      <a:accent6>
        <a:srgbClr val="443939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82FC435C-5C55-4873-B3E8-34D4CCAF6529}" vid="{AC3B9EED-8E01-4B08-A911-01B88BD44117}"/>
    </a:ext>
  </a:extLst>
</a:theme>
</file>

<file path=ppt/theme/theme2.xml><?xml version="1.0" encoding="utf-8"?>
<a:theme xmlns:a="http://schemas.openxmlformats.org/drawingml/2006/main" name="Aangepast ontwerp">
  <a:themeElements>
    <a:clrScheme name="DepWVG">
      <a:dk1>
        <a:sysClr val="windowText" lastClr="000000"/>
      </a:dk1>
      <a:lt1>
        <a:sysClr val="window" lastClr="FFFFFF"/>
      </a:lt1>
      <a:dk2>
        <a:srgbClr val="8BAE00"/>
      </a:dk2>
      <a:lt2>
        <a:srgbClr val="EEECE1"/>
      </a:lt2>
      <a:accent1>
        <a:srgbClr val="8BAE00"/>
      </a:accent1>
      <a:accent2>
        <a:srgbClr val="23789C"/>
      </a:accent2>
      <a:accent3>
        <a:srgbClr val="C63131"/>
      </a:accent3>
      <a:accent4>
        <a:srgbClr val="C68031"/>
      </a:accent4>
      <a:accent5>
        <a:srgbClr val="FFE615"/>
      </a:accent5>
      <a:accent6>
        <a:srgbClr val="443939"/>
      </a:accent6>
      <a:hlink>
        <a:srgbClr val="0000FF"/>
      </a:hlink>
      <a:folHlink>
        <a:srgbClr val="800080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82FC435C-5C55-4873-B3E8-34D4CCAF6529}" vid="{E41B1A4B-B0A4-4E02-B76E-7D53D46359DE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9977829CCF57A44B7F514850451A14F" ma:contentTypeVersion="6" ma:contentTypeDescription="Een nieuw document maken." ma:contentTypeScope="" ma:versionID="55b546fbcbca4989b970ee6afe8b6e51">
  <xsd:schema xmlns:xsd="http://www.w3.org/2001/XMLSchema" xmlns:xs="http://www.w3.org/2001/XMLSchema" xmlns:p="http://schemas.microsoft.com/office/2006/metadata/properties" xmlns:ns2="de187978-f948-4b56-b18c-c13c0365126e" xmlns:ns3="41012c16-7df3-4a61-a88b-895e475fc1ca" targetNamespace="http://schemas.microsoft.com/office/2006/metadata/properties" ma:root="true" ma:fieldsID="8e4e8494fad3c8d37a4d96793078c32c" ns2:_="" ns3:_="">
    <xsd:import namespace="de187978-f948-4b56-b18c-c13c0365126e"/>
    <xsd:import namespace="41012c16-7df3-4a61-a88b-895e475fc1ca"/>
    <xsd:element name="properties">
      <xsd:complexType>
        <xsd:sequence>
          <xsd:element name="documentManagement">
            <xsd:complexType>
              <xsd:all>
                <xsd:element ref="ns2:Onderwerp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Jaa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e187978-f948-4b56-b18c-c13c0365126e" elementFormDefault="qualified">
    <xsd:import namespace="http://schemas.microsoft.com/office/2006/documentManagement/types"/>
    <xsd:import namespace="http://schemas.microsoft.com/office/infopath/2007/PartnerControls"/>
    <xsd:element name="Onderwerp" ma:index="8" nillable="true" ma:displayName="Onderwerp" ma:format="Dropdown" ma:internalName="Onderwerp">
      <xsd:simpleType>
        <xsd:union memberTypes="dms:Text">
          <xsd:simpleType>
            <xsd:restriction base="dms:Choice">
              <xsd:enumeration value="-"/>
              <xsd:enumeration value="Internering"/>
              <xsd:enumeration value="Slachtoffer"/>
              <xsd:enumeration value="Varia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012c16-7df3-4a61-a88b-895e475fc1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Jaar" ma:index="12" nillable="true" ma:displayName="Jaar" ma:format="Dropdown" ma:internalName="Jaar">
      <xsd:simpleType>
        <xsd:union memberTypes="dms:Text">
          <xsd:simpleType>
            <xsd:restriction base="dms:Choice">
              <xsd:enumeration value="-"/>
              <xsd:enumeration value="2012"/>
              <xsd:enumeration value="2013"/>
              <xsd:enumeration value="2014"/>
              <xsd:enumeration value="2015"/>
              <xsd:enumeration value="2016"/>
              <xsd:enumeration value="2017"/>
              <xsd:enumeration value="2018"/>
              <xsd:enumeration value="2019"/>
              <xsd:enumeration value="2020"/>
              <xsd:enumeration value="2021"/>
              <xsd:enumeration value="2022"/>
            </xsd:restriction>
          </xsd:simpleType>
        </xsd:union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aar xmlns="41012c16-7df3-4a61-a88b-895e475fc1ca" xsi:nil="true"/>
    <Onderwerp xmlns="de187978-f948-4b56-b18c-c13c0365126e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297FE2D-61C7-406E-BE24-F6C3C169CC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e187978-f948-4b56-b18c-c13c0365126e"/>
    <ds:schemaRef ds:uri="41012c16-7df3-4a61-a88b-895e475fc1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8D1754B-B051-4FC8-8169-7D999DF89277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ead0593-7e28-4c76-bb68-914f9c02533d"/>
    <ds:schemaRef ds:uri="http://www.w3.org/XML/1998/namespace"/>
    <ds:schemaRef ds:uri="http://purl.org/dc/dcmitype/"/>
    <ds:schemaRef ds:uri="41012c16-7df3-4a61-a88b-895e475fc1ca"/>
    <ds:schemaRef ds:uri="de187978-f948-4b56-b18c-c13c0365126e"/>
  </ds:schemaRefs>
</ds:datastoreItem>
</file>

<file path=customXml/itemProps3.xml><?xml version="1.0" encoding="utf-8"?>
<ds:datastoreItem xmlns:ds="http://schemas.openxmlformats.org/officeDocument/2006/customXml" ds:itemID="{E792090A-8B63-477E-A99A-90627628F2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PPT_AJH</Template>
  <TotalTime>2032</TotalTime>
  <Words>642</Words>
  <Application>Microsoft Office PowerPoint</Application>
  <PresentationFormat>On-screen Show (4:3)</PresentationFormat>
  <Paragraphs>131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Arial</vt:lpstr>
      <vt:lpstr>Bahnschrift</vt:lpstr>
      <vt:lpstr>Bahnschrift Light Condensed</vt:lpstr>
      <vt:lpstr>Calibri</vt:lpstr>
      <vt:lpstr>Calibri Light</vt:lpstr>
      <vt:lpstr>FlandersArtSans-Bold</vt:lpstr>
      <vt:lpstr>FlandersArtSans-Light</vt:lpstr>
      <vt:lpstr>FlandersArtSans-Regular</vt:lpstr>
      <vt:lpstr>Forte</vt:lpstr>
      <vt:lpstr>Times New Roman</vt:lpstr>
      <vt:lpstr>Presentatie_Dep_WVG_2015</vt:lpstr>
      <vt:lpstr>Aangepast ontwerp</vt:lpstr>
      <vt:lpstr>Zeg maar JA tegen de J.A.! </vt:lpstr>
      <vt:lpstr>PowerPoint Presentation</vt:lpstr>
      <vt:lpstr>Eventuele titel vd slide</vt:lpstr>
      <vt:lpstr>Opzet van vandaag</vt:lpstr>
      <vt:lpstr>PowerPoint Presentation</vt:lpstr>
      <vt:lpstr>Onze functie en rol</vt:lpstr>
      <vt:lpstr> Vragen?</vt:lpstr>
      <vt:lpstr> Opvolging van geïnterneerden</vt:lpstr>
      <vt:lpstr> Extra netwerk</vt:lpstr>
      <vt:lpstr>Onze huidige partners aan het woord</vt:lpstr>
      <vt:lpstr>  </vt:lpstr>
      <vt:lpstr>Knelpunten</vt:lpstr>
      <vt:lpstr> </vt:lpstr>
      <vt:lpstr>PowerPoint Presentation</vt:lpstr>
      <vt:lpstr>PowerPoint Presentation</vt:lpstr>
      <vt:lpstr>PowerPoint Presentation</vt:lpstr>
      <vt:lpstr>PowerPoint Presentation</vt:lpstr>
      <vt:lpstr>Kansen</vt:lpstr>
      <vt:lpstr> </vt:lpstr>
      <vt:lpstr>PowerPoint Presentation</vt:lpstr>
      <vt:lpstr>PowerPoint Presentation</vt:lpstr>
      <vt:lpstr>PowerPoint Presentation</vt:lpstr>
      <vt:lpstr>PowerPoint Presentation</vt:lpstr>
      <vt:lpstr>Hartelijk dank!    Nog vragen? </vt:lpstr>
    </vt:vector>
  </TitlesOfParts>
  <Company>Vlaamse 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Internering - Justitiehuizen</dc:title>
  <dc:creator>Isabelle Vanderhoeven</dc:creator>
  <cp:lastModifiedBy>Michaël Cools</cp:lastModifiedBy>
  <cp:revision>31</cp:revision>
  <dcterms:created xsi:type="dcterms:W3CDTF">2022-01-31T12:07:20Z</dcterms:created>
  <dcterms:modified xsi:type="dcterms:W3CDTF">2022-05-03T05:58:19Z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0x01010099977829CCF57A44B7F514850451A14F</vt:lpwstr>
  </property>
</Properties>
</file>