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391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798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847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1316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2828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7095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4213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43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824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0277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813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775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566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140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423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654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9A8BB-9AFB-422D-BF3D-50551B31D881}" type="datetimeFigureOut">
              <a:rPr lang="nl-BE" smtClean="0"/>
              <a:t>2/05/2022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FDC99CB-6286-4DEB-A4F5-BE83B9F797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142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89212" y="1812074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nl-BE" dirty="0"/>
              <a:t>Internering en verstandelijke beperking: een</a:t>
            </a:r>
            <a:br>
              <a:rPr lang="nl-BE" dirty="0"/>
            </a:br>
            <a:r>
              <a:rPr lang="nl-BE" dirty="0"/>
              <a:t>ongewone relatie tussen VAPH en Justitie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nl-BE" dirty="0" smtClean="0"/>
          </a:p>
          <a:p>
            <a:pPr algn="ctr"/>
            <a:r>
              <a:rPr lang="nl-BE" sz="12800" dirty="0" smtClean="0"/>
              <a:t>Een eigenzinnig verhaal: </a:t>
            </a:r>
          </a:p>
          <a:p>
            <a:pPr algn="ctr"/>
            <a:r>
              <a:rPr lang="nl-BE" sz="12800" dirty="0" smtClean="0"/>
              <a:t>langer dan gehoopt, korter dan verwacht</a:t>
            </a:r>
            <a:endParaRPr lang="nl-BE" sz="12800" dirty="0"/>
          </a:p>
        </p:txBody>
      </p:sp>
    </p:spTree>
    <p:extLst>
      <p:ext uri="{BB962C8B-B14F-4D97-AF65-F5344CB8AC3E}">
        <p14:creationId xmlns:p14="http://schemas.microsoft.com/office/powerpoint/2010/main" val="136472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252654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De onwetendheid (voor 1995)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89212" y="2122098"/>
            <a:ext cx="8915399" cy="378781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nl-BE" sz="3200" dirty="0" smtClean="0"/>
              <a:t>In Amerika, maar toch niet bij ons!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Geen probleem voor VAPH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Internering = psychiatrie/gevangenis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418879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252654"/>
          </a:xfrm>
        </p:spPr>
        <p:txBody>
          <a:bodyPr>
            <a:normAutofit/>
          </a:bodyPr>
          <a:lstStyle/>
          <a:p>
            <a:r>
              <a:rPr lang="nl-BE" dirty="0" smtClean="0"/>
              <a:t>De ontdekking (1990-1996)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89212" y="2122098"/>
            <a:ext cx="8915399" cy="3787812"/>
          </a:xfrm>
        </p:spPr>
        <p:txBody>
          <a:bodyPr>
            <a:normAutofit fontScale="62500" lnSpcReduction="20000"/>
          </a:bodyPr>
          <a:lstStyle/>
          <a:p>
            <a:pPr marL="285750" indent="-285750">
              <a:buFontTx/>
              <a:buChar char="-"/>
            </a:pPr>
            <a:r>
              <a:rPr lang="nl-BE" sz="3200" dirty="0" smtClean="0"/>
              <a:t>Klokkenluiders: PSD en JWW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Gent en Merksplas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Lijkt casuïstiek volgens de wachtlijsten</a:t>
            </a:r>
          </a:p>
          <a:p>
            <a:pPr marL="285750" indent="-285750">
              <a:buFontTx/>
              <a:buChar char="-"/>
            </a:pPr>
            <a:endParaRPr lang="nl-BE" sz="3200" dirty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Verrassing: aantallen, duur, situatie, gebrek aan zorg en uitstroomkansen</a:t>
            </a:r>
          </a:p>
          <a:p>
            <a:pPr marL="285750" indent="-285750">
              <a:buFontTx/>
              <a:buChar char="-"/>
            </a:pPr>
            <a:endParaRPr lang="nl-BE" sz="3200" dirty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Uitzichtloos voor mensen met handicap</a:t>
            </a:r>
          </a:p>
          <a:p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28379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5170" y="609600"/>
            <a:ext cx="10469441" cy="1252654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Het hindernissenparcours (1996 – 2000)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89212" y="1862254"/>
            <a:ext cx="9219929" cy="4659316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Tx/>
              <a:buChar char="-"/>
            </a:pPr>
            <a:r>
              <a:rPr lang="nl-BE" sz="3200" dirty="0" smtClean="0"/>
              <a:t>Weinig enthousiasme overheid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/>
              <a:t>Periode stilstand in uitbreidingsbeleid gehandicaptenzorg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‘Er zijn altijd van die idealisten die denken dat ze de wereld kunnen veranderen’ - ‘Jullie doen gevaarlijke dingen en weten eigenlijk niet waarmee jullie bezig zijn’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Maak het probleem duidelijk: wachtlijst als signaal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Beperkte eigen middelen: adviseren, onderzoeken en ondersteunen andere diensten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300" dirty="0"/>
              <a:t>Samen op de werkvloer met Justitie en JWT </a:t>
            </a:r>
          </a:p>
        </p:txBody>
      </p:sp>
    </p:spTree>
    <p:extLst>
      <p:ext uri="{BB962C8B-B14F-4D97-AF65-F5344CB8AC3E}">
        <p14:creationId xmlns:p14="http://schemas.microsoft.com/office/powerpoint/2010/main" val="422947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5170" y="609600"/>
            <a:ext cx="10469441" cy="1252654"/>
          </a:xfrm>
        </p:spPr>
        <p:txBody>
          <a:bodyPr>
            <a:normAutofit/>
          </a:bodyPr>
          <a:lstStyle/>
          <a:p>
            <a:r>
              <a:rPr lang="nl-BE" dirty="0" smtClean="0"/>
              <a:t>Taskforce 2002: een eerste bres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89212" y="2122098"/>
            <a:ext cx="8915399" cy="4399472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Tx/>
              <a:buChar char="-"/>
            </a:pPr>
            <a:r>
              <a:rPr lang="nl-BE" sz="3200" dirty="0" smtClean="0"/>
              <a:t>2 geïnterneerden op wachtlijst geselecteerd met middelen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VAPH zoekt mee: ‘dagcentrum’ in strafinrichting</a:t>
            </a:r>
          </a:p>
          <a:p>
            <a:pPr marL="285750" indent="-285750">
              <a:buFontTx/>
              <a:buChar char="-"/>
            </a:pPr>
            <a:endParaRPr lang="nl-BE" sz="3200" dirty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EHBPO/creativiteit met beperkte middelen: beeldvorming, activering, humanisering, voorwaarden voor uitstroom, </a:t>
            </a:r>
            <a:r>
              <a:rPr lang="nl-BE" sz="3200" dirty="0" err="1" smtClean="0"/>
              <a:t>inreachfunctie</a:t>
            </a:r>
            <a:endParaRPr lang="nl-BE" sz="3200" dirty="0" smtClean="0"/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Probleem duidelijker: grote aantallen, ook ASS en NAH</a:t>
            </a:r>
          </a:p>
          <a:p>
            <a:pPr marL="285750" indent="-285750">
              <a:buFontTx/>
              <a:buChar char="-"/>
            </a:pPr>
            <a:endParaRPr lang="nl-BE" sz="3200" dirty="0"/>
          </a:p>
          <a:p>
            <a:pPr marL="285750" indent="-285750">
              <a:buFontTx/>
              <a:buChar char="-"/>
            </a:pPr>
            <a:r>
              <a:rPr lang="nl-BE" sz="3100" dirty="0"/>
              <a:t>Samenwerking met Justitie op werkvloer: ‘anarchistische’ agogen in strak justitieel systeem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</p:txBody>
      </p:sp>
    </p:spTree>
    <p:extLst>
      <p:ext uri="{BB962C8B-B14F-4D97-AF65-F5344CB8AC3E}">
        <p14:creationId xmlns:p14="http://schemas.microsoft.com/office/powerpoint/2010/main" val="3083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5170" y="394447"/>
            <a:ext cx="10469441" cy="1252654"/>
          </a:xfrm>
        </p:spPr>
        <p:txBody>
          <a:bodyPr>
            <a:normAutofit/>
          </a:bodyPr>
          <a:lstStyle/>
          <a:p>
            <a:r>
              <a:rPr lang="nl-BE" dirty="0" smtClean="0"/>
              <a:t>De dijken breken (2005-2015)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89212" y="2122098"/>
            <a:ext cx="8915399" cy="4399472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Tx/>
              <a:buChar char="-"/>
            </a:pPr>
            <a:r>
              <a:rPr lang="nl-BE" sz="3200" dirty="0" smtClean="0"/>
              <a:t>‘dagcentrum’ in Merksplas en Gent, later Antwerpen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Forensische VAPH-units (3) zien levenslicht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100" dirty="0"/>
              <a:t>De Haven ontstaat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Veroordelingen door Europa</a:t>
            </a:r>
          </a:p>
          <a:p>
            <a:pPr marL="285750" indent="-285750">
              <a:buFontTx/>
              <a:buChar char="-"/>
            </a:pPr>
            <a:endParaRPr lang="nl-BE" sz="3200" dirty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Houding overheid wijzigt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De Forensische Psychiatrische Centra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</p:txBody>
      </p:sp>
    </p:spTree>
    <p:extLst>
      <p:ext uri="{BB962C8B-B14F-4D97-AF65-F5344CB8AC3E}">
        <p14:creationId xmlns:p14="http://schemas.microsoft.com/office/powerpoint/2010/main" val="321298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5170" y="394447"/>
            <a:ext cx="10469441" cy="1252654"/>
          </a:xfrm>
        </p:spPr>
        <p:txBody>
          <a:bodyPr>
            <a:normAutofit/>
          </a:bodyPr>
          <a:lstStyle/>
          <a:p>
            <a:r>
              <a:rPr lang="nl-BE" dirty="0" smtClean="0"/>
              <a:t>De verbreding (vanaf 2015)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89212" y="2122098"/>
            <a:ext cx="8915399" cy="4399472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Tx/>
              <a:buChar char="-"/>
            </a:pPr>
            <a:r>
              <a:rPr lang="nl-BE" sz="3200" dirty="0" smtClean="0"/>
              <a:t>VAPH: directe financiering geïnterneerden (breder aanbod voorzieningen)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Projecten in strafinrichting: ook voor niet-geïnterneerden met handicap en in alle strafinrichtingen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Masterplan internering: brede intersectorale verankering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</p:txBody>
      </p:sp>
    </p:spTree>
    <p:extLst>
      <p:ext uri="{BB962C8B-B14F-4D97-AF65-F5344CB8AC3E}">
        <p14:creationId xmlns:p14="http://schemas.microsoft.com/office/powerpoint/2010/main" val="3955544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5170" y="394447"/>
            <a:ext cx="10469441" cy="1252654"/>
          </a:xfrm>
        </p:spPr>
        <p:txBody>
          <a:bodyPr>
            <a:normAutofit/>
          </a:bodyPr>
          <a:lstStyle/>
          <a:p>
            <a:r>
              <a:rPr lang="nl-BE" dirty="0" smtClean="0"/>
              <a:t>De uitstroom en huidige evoluties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89212" y="1954830"/>
            <a:ext cx="8915399" cy="4399472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Tx/>
              <a:buChar char="-"/>
            </a:pPr>
            <a:r>
              <a:rPr lang="nl-BE" sz="3200" dirty="0"/>
              <a:t>Grote doorstroom in strafinrichting: taak verandert. Internering in SI echter niet opgelost</a:t>
            </a:r>
          </a:p>
          <a:p>
            <a:pPr marL="285750" indent="-285750">
              <a:buFontTx/>
              <a:buChar char="-"/>
            </a:pPr>
            <a:endParaRPr lang="nl-BE" sz="3200" dirty="0"/>
          </a:p>
          <a:p>
            <a:pPr marL="285750" indent="-285750">
              <a:buFontTx/>
              <a:buChar char="-"/>
            </a:pPr>
            <a:r>
              <a:rPr lang="nl-BE" sz="3200" dirty="0"/>
              <a:t>Bijkomend taak niet-geïnterneerden in alle strafinrichtingen</a:t>
            </a:r>
          </a:p>
          <a:p>
            <a:pPr marL="285750" indent="-285750">
              <a:buFontTx/>
              <a:buChar char="-"/>
            </a:pPr>
            <a:endParaRPr lang="nl-BE" sz="3200" dirty="0"/>
          </a:p>
          <a:p>
            <a:pPr marL="285750" indent="-285750">
              <a:buFontTx/>
              <a:buChar char="-"/>
            </a:pPr>
            <a:r>
              <a:rPr lang="nl-BE" sz="3200" dirty="0"/>
              <a:t>Doorstroom blijft probleem (recent uitbreiding zorg in strafinrichting): nog geen einde voor de Haven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Verbreding doelgroep rand VAPH</a:t>
            </a:r>
          </a:p>
          <a:p>
            <a:pPr marL="285750" indent="-285750">
              <a:buFontTx/>
              <a:buChar char="-"/>
            </a:pPr>
            <a:endParaRPr lang="nl-BE" sz="3200" dirty="0" smtClean="0"/>
          </a:p>
        </p:txBody>
      </p:sp>
    </p:spTree>
    <p:extLst>
      <p:ext uri="{BB962C8B-B14F-4D97-AF65-F5344CB8AC3E}">
        <p14:creationId xmlns:p14="http://schemas.microsoft.com/office/powerpoint/2010/main" val="3339283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5170" y="394447"/>
            <a:ext cx="10469441" cy="1252654"/>
          </a:xfrm>
        </p:spPr>
        <p:txBody>
          <a:bodyPr>
            <a:normAutofit/>
          </a:bodyPr>
          <a:lstStyle/>
          <a:p>
            <a:r>
              <a:rPr lang="nl-BE" dirty="0" smtClean="0"/>
              <a:t>Rode lijnen en blik in de toekomst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408664" y="2230244"/>
            <a:ext cx="9445082" cy="4291326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r>
              <a:rPr lang="nl-BE" sz="3200" dirty="0" smtClean="0"/>
              <a:t>Intersectoraal gebeuren met Justitie (strafinrichting, KBM, …) als belangrijke partner</a:t>
            </a:r>
          </a:p>
          <a:p>
            <a:pPr marL="285750" indent="-285750">
              <a:buFontTx/>
              <a:buChar char="-"/>
            </a:pPr>
            <a:r>
              <a:rPr lang="nl-BE" sz="3200" dirty="0" smtClean="0"/>
              <a:t>Trage evolutie, maar toch relatief snel resultaat</a:t>
            </a:r>
          </a:p>
          <a:p>
            <a:pPr marL="285750" indent="-285750">
              <a:buFontTx/>
              <a:buChar char="-"/>
            </a:pPr>
            <a:r>
              <a:rPr lang="nl-BE" sz="3200" dirty="0" smtClean="0"/>
              <a:t>Doorstroom als blijvende uitdaging</a:t>
            </a:r>
          </a:p>
          <a:p>
            <a:pPr marL="285750" indent="-285750">
              <a:buFontTx/>
              <a:buChar char="-"/>
            </a:pPr>
            <a:r>
              <a:rPr lang="nl-BE" sz="3200" dirty="0" smtClean="0"/>
              <a:t>Afstemming met andere sectoren: belang groeit nog</a:t>
            </a:r>
          </a:p>
          <a:p>
            <a:pPr marL="285750" indent="-285750">
              <a:buFontTx/>
              <a:buChar char="-"/>
            </a:pPr>
            <a:r>
              <a:rPr lang="nl-BE" sz="3200" dirty="0" smtClean="0"/>
              <a:t>Sluipende verbreding doelgroep VAPH:</a:t>
            </a:r>
          </a:p>
          <a:p>
            <a:pPr marL="742950" lvl="1" indent="-285750">
              <a:buFontTx/>
              <a:buChar char="-"/>
            </a:pPr>
            <a:r>
              <a:rPr lang="nl-BE" sz="3200" dirty="0" smtClean="0"/>
              <a:t>Problematiek minderjarigen GES en overgang volwassenzorg</a:t>
            </a:r>
          </a:p>
          <a:p>
            <a:pPr marL="742950" lvl="1" indent="-285750">
              <a:buFontTx/>
              <a:buChar char="-"/>
            </a:pPr>
            <a:r>
              <a:rPr lang="nl-BE" sz="3200" dirty="0" smtClean="0"/>
              <a:t>Verschuiving ‘IQ’-</a:t>
            </a:r>
            <a:r>
              <a:rPr lang="nl-BE" sz="3200" dirty="0" smtClean="0"/>
              <a:t>grens</a:t>
            </a:r>
          </a:p>
          <a:p>
            <a:pPr marL="742950" lvl="1" indent="-285750">
              <a:buFontTx/>
              <a:buChar char="-"/>
            </a:pPr>
            <a:r>
              <a:rPr lang="nl-BE" sz="3200" dirty="0" smtClean="0"/>
              <a:t>Chronisch kruispunt </a:t>
            </a:r>
            <a:r>
              <a:rPr lang="nl-BE" sz="3200" smtClean="0"/>
              <a:t>verschillende sectoren</a:t>
            </a:r>
            <a:endParaRPr lang="nl-BE" sz="3200" dirty="0" smtClean="0"/>
          </a:p>
          <a:p>
            <a:pPr marL="742950" lvl="1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endParaRPr lang="nl-BE" sz="3200" dirty="0" smtClean="0"/>
          </a:p>
          <a:p>
            <a:pPr marL="285750" indent="-285750">
              <a:buFontTx/>
              <a:buChar char="-"/>
            </a:pPr>
            <a:endParaRPr lang="nl-BE" sz="3200" dirty="0" smtClean="0"/>
          </a:p>
        </p:txBody>
      </p:sp>
    </p:spTree>
    <p:extLst>
      <p:ext uri="{BB962C8B-B14F-4D97-AF65-F5344CB8AC3E}">
        <p14:creationId xmlns:p14="http://schemas.microsoft.com/office/powerpoint/2010/main" val="4252001594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TM02892315[[fn=Sliert]]</Template>
  <TotalTime>228</TotalTime>
  <Words>393</Words>
  <Application>Microsoft Office PowerPoint</Application>
  <PresentationFormat>Breedbeeld</PresentationFormat>
  <Paragraphs>79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Sliert</vt:lpstr>
      <vt:lpstr>Internering en verstandelijke beperking: een ongewone relatie tussen VAPH en Justitie</vt:lpstr>
      <vt:lpstr>De onwetendheid (voor 1995)</vt:lpstr>
      <vt:lpstr>De ontdekking (1990-1996)</vt:lpstr>
      <vt:lpstr>Het hindernissenparcours (1996 – 2000)</vt:lpstr>
      <vt:lpstr>Taskforce 2002: een eerste bres</vt:lpstr>
      <vt:lpstr>De dijken breken (2005-2015)</vt:lpstr>
      <vt:lpstr>De verbreding (vanaf 2015)</vt:lpstr>
      <vt:lpstr>De uitstroom en huidige evoluties</vt:lpstr>
      <vt:lpstr>Rode lijnen en blik in de toekomst</vt:lpstr>
    </vt:vector>
  </TitlesOfParts>
  <Company>Emmaus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Internering en verstandelijke beperking: een ongewone relatie tussen VAPH en Justitie</dc:title>
  <dc:creator>Paul Maes</dc:creator>
  <cp:lastModifiedBy>Paul Maes</cp:lastModifiedBy>
  <cp:revision>15</cp:revision>
  <dcterms:created xsi:type="dcterms:W3CDTF">2022-04-27T14:21:23Z</dcterms:created>
  <dcterms:modified xsi:type="dcterms:W3CDTF">2022-05-02T12:13:45Z</dcterms:modified>
</cp:coreProperties>
</file>